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notesSlides/notesSlide1.xml" ContentType="application/vnd.openxmlformats-officedocument.presentationml.notesSlide+xml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2" name="Shape 3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宋体"/>
                <a:ea typeface="宋体"/>
                <a:cs typeface="宋体"/>
                <a:sym typeface="宋体"/>
              </a:defRPr>
            </a:pPr>
            <a:r>
              <a:t>出租车司机要熟记城市的路线</a:t>
            </a:r>
          </a:p>
          <a:p>
            <a:pPr>
              <a:defRPr>
                <a:latin typeface="宋体"/>
                <a:ea typeface="宋体"/>
                <a:cs typeface="宋体"/>
                <a:sym typeface="宋体"/>
              </a:defRPr>
            </a:pPr>
            <a:r>
              <a:t>研究发现开出租车年限越多的司机其海马体积越大，而海马被认为是负责记忆功能的，说明开出租车的过程塑造了海马的体积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标题文本</a:t>
            </a:r>
          </a:p>
        </p:txBody>
      </p:sp>
      <p:sp>
        <p:nvSpPr>
          <p:cNvPr id="12" name="正文级别 1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93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标题文本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02" name="正文级别 1…"/>
          <p:cNvSpPr txBox="1"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/>
          <p:nvPr>
            <p:ph type="sldNum" sz="quarter" idx="2"/>
          </p:nvPr>
        </p:nvSpPr>
        <p:spPr>
          <a:xfrm>
            <a:off x="11308749" y="6404294"/>
            <a:ext cx="273652" cy="26923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898989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21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文本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标题文本</a:t>
            </a:r>
          </a:p>
        </p:txBody>
      </p:sp>
      <p:sp>
        <p:nvSpPr>
          <p:cNvPr id="30" name="正文级别 1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9" name="正文级别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文本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48" name="正文级别 1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占位符 4"/>
          <p:cNvSpPr/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文本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标题文本</a:t>
            </a:r>
          </a:p>
        </p:txBody>
      </p:sp>
      <p:sp>
        <p:nvSpPr>
          <p:cNvPr id="73" name="正文级别 1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4" name="文本占位符 3"/>
          <p:cNvSpPr/>
          <p:nvPr>
            <p:ph type="body" sz="quarter" idx="13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标题文本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标题文本</a:t>
            </a:r>
          </a:p>
        </p:txBody>
      </p:sp>
      <p:sp>
        <p:nvSpPr>
          <p:cNvPr id="83" name="图片占位符 2"/>
          <p:cNvSpPr/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正文级别 1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3" name="正文级别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11080147" y="6404293"/>
            <a:ext cx="273654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DengXian"/>
                <a:ea typeface="DengXian"/>
                <a:cs typeface="DengXian"/>
                <a:sym typeface="DengXi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DengXian"/>
          <a:ea typeface="DengXian"/>
          <a:cs typeface="DengXian"/>
          <a:sym typeface="DengXian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DengXian"/>
          <a:ea typeface="DengXian"/>
          <a:cs typeface="DengXian"/>
          <a:sym typeface="DengXian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DengXian"/>
          <a:ea typeface="DengXian"/>
          <a:cs typeface="DengXian"/>
          <a:sym typeface="DengXian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DengXian"/>
          <a:ea typeface="DengXian"/>
          <a:cs typeface="DengXian"/>
          <a:sym typeface="DengXian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DengXian"/>
          <a:ea typeface="DengXian"/>
          <a:cs typeface="DengXian"/>
          <a:sym typeface="DengXian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DengXian"/>
          <a:ea typeface="DengXian"/>
          <a:cs typeface="DengXian"/>
          <a:sym typeface="DengXian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DengXian"/>
          <a:ea typeface="DengXian"/>
          <a:cs typeface="DengXian"/>
          <a:sym typeface="DengXian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DengXian"/>
          <a:ea typeface="DengXian"/>
          <a:cs typeface="DengXian"/>
          <a:sym typeface="DengXian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DengXian"/>
          <a:ea typeface="DengXian"/>
          <a:cs typeface="DengXian"/>
          <a:sym typeface="DengXi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3" Type="http://schemas.openxmlformats.org/officeDocument/2006/relationships/image" Target="../media/image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7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Relationship Id="rId3" Type="http://schemas.openxmlformats.org/officeDocument/2006/relationships/image" Target="../media/image7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25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Relationship Id="rId3" Type="http://schemas.openxmlformats.org/officeDocument/2006/relationships/image" Target="../media/image7.png"/><Relationship Id="rId4" Type="http://schemas.openxmlformats.org/officeDocument/2006/relationships/image" Target="../media/image27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28.png"/><Relationship Id="rId4" Type="http://schemas.openxmlformats.org/officeDocument/2006/relationships/image" Target="../media/image9.jpeg"/><Relationship Id="rId5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10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7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7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png"/><Relationship Id="rId3" Type="http://schemas.openxmlformats.org/officeDocument/2006/relationships/image" Target="../media/image7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openxmlformats.org/officeDocument/2006/relationships/image" Target="../media/image7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4.jpeg"/><Relationship Id="rId8" Type="http://schemas.openxmlformats.org/officeDocument/2006/relationships/image" Target="../media/image7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36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3" Type="http://schemas.openxmlformats.org/officeDocument/2006/relationships/image" Target="../media/image7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7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png"/><Relationship Id="rId3" Type="http://schemas.openxmlformats.org/officeDocument/2006/relationships/image" Target="../media/image17.jpeg"/><Relationship Id="rId4" Type="http://schemas.openxmlformats.org/officeDocument/2006/relationships/image" Target="../media/image7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png"/><Relationship Id="rId3" Type="http://schemas.openxmlformats.org/officeDocument/2006/relationships/image" Target="../media/image7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7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png"/><Relationship Id="rId3" Type="http://schemas.openxmlformats.org/officeDocument/2006/relationships/image" Target="../media/image7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7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png"/><Relationship Id="rId3" Type="http://schemas.openxmlformats.org/officeDocument/2006/relationships/image" Target="../media/image7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副标题 2"/>
          <p:cNvSpPr txBox="1"/>
          <p:nvPr>
            <p:ph type="subTitle" sz="quarter" idx="1"/>
          </p:nvPr>
        </p:nvSpPr>
        <p:spPr>
          <a:xfrm>
            <a:off x="878205" y="4392929"/>
            <a:ext cx="8162926" cy="1340487"/>
          </a:xfrm>
          <a:prstGeom prst="rect">
            <a:avLst/>
          </a:prstGeom>
        </p:spPr>
        <p:txBody>
          <a:bodyPr/>
          <a:lstStyle/>
          <a:p>
            <a:pPr algn="l" defTabSz="713230">
              <a:spcBef>
                <a:spcPts val="700"/>
              </a:spcBef>
              <a:defRPr b="1" sz="2100">
                <a:solidFill>
                  <a:srgbClr val="064A91"/>
                </a:solidFill>
              </a:defRPr>
            </a:pPr>
            <a:r>
              <a:t>授课教师：吴洪健</a:t>
            </a:r>
          </a:p>
          <a:p>
            <a:pPr algn="l" defTabSz="713230">
              <a:spcBef>
                <a:spcPts val="700"/>
              </a:spcBef>
              <a:defRPr sz="2100">
                <a:solidFill>
                  <a:srgbClr val="064A91"/>
                </a:solidFill>
              </a:defRPr>
            </a:pPr>
            <a:r>
              <a:t>教育部普通高等学校人文社会科学重点研究基地</a:t>
            </a:r>
          </a:p>
          <a:p>
            <a:pPr algn="l" defTabSz="713230">
              <a:spcBef>
                <a:spcPts val="400"/>
              </a:spcBef>
              <a:defRPr sz="2100">
                <a:solidFill>
                  <a:srgbClr val="064A91"/>
                </a:solidFill>
              </a:defRPr>
            </a:pPr>
            <a:r>
              <a:t>北京师范大学教师教育研究中心    </a:t>
            </a:r>
          </a:p>
        </p:txBody>
      </p:sp>
      <p:sp>
        <p:nvSpPr>
          <p:cNvPr id="120" name="矩形 33"/>
          <p:cNvSpPr txBox="1"/>
          <p:nvPr/>
        </p:nvSpPr>
        <p:spPr>
          <a:xfrm>
            <a:off x="878292" y="6410276"/>
            <a:ext cx="3406139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000">
                <a:solidFill>
                  <a:srgbClr val="FFFFFF"/>
                </a:solidFill>
                <a:latin typeface="DengXian"/>
                <a:ea typeface="DengXian"/>
                <a:cs typeface="DengXian"/>
                <a:sym typeface="DengXian"/>
              </a:defRPr>
            </a:lvl1pPr>
          </a:lstStyle>
          <a:p>
            <a:pPr/>
            <a:r>
              <a:t>《基于行动的研究能力课程》</a:t>
            </a:r>
          </a:p>
        </p:txBody>
      </p:sp>
      <p:sp>
        <p:nvSpPr>
          <p:cNvPr id="121" name="文本框 26"/>
          <p:cNvSpPr txBox="1"/>
          <p:nvPr/>
        </p:nvSpPr>
        <p:spPr>
          <a:xfrm>
            <a:off x="2356484" y="2258060"/>
            <a:ext cx="11361423" cy="1043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pc="300" sz="5400">
                <a:solidFill>
                  <a:srgbClr val="064A91"/>
                </a:solidFill>
                <a:latin typeface="DengXian"/>
                <a:ea typeface="DengXian"/>
                <a:cs typeface="DengXian"/>
                <a:sym typeface="DengXian"/>
              </a:defRPr>
            </a:lvl1pPr>
          </a:lstStyle>
          <a:p>
            <a:pPr/>
            <a:r>
              <a:t>脑科学与教学智慧</a:t>
            </a:r>
          </a:p>
        </p:txBody>
      </p:sp>
      <p:pic>
        <p:nvPicPr>
          <p:cNvPr id="122" name="图片 8" descr="图片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244" y="460548"/>
            <a:ext cx="2476502" cy="36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图片 7" descr="图片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98992" y="1377696"/>
            <a:ext cx="3493010" cy="5480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图片 1" descr="图片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528" y="69788"/>
            <a:ext cx="2403914" cy="853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图片 2" descr="图片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36700"/>
            <a:ext cx="1054100" cy="378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图片 8" descr="图片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98992" y="1377696"/>
            <a:ext cx="3493010" cy="5480304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文本框 4"/>
          <p:cNvSpPr txBox="1"/>
          <p:nvPr/>
        </p:nvSpPr>
        <p:spPr>
          <a:xfrm>
            <a:off x="2862445" y="1906134"/>
            <a:ext cx="6466710" cy="2631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b="1" sz="3600">
                <a:solidFill>
                  <a:srgbClr val="002060"/>
                </a:solidFill>
                <a:latin typeface="DengXian"/>
                <a:ea typeface="DengXian"/>
                <a:cs typeface="DengXian"/>
                <a:sym typeface="DengXian"/>
              </a:defRPr>
            </a:pPr>
            <a:r>
              <a:t>一、内容概述</a:t>
            </a:r>
          </a:p>
          <a:p>
            <a:pPr>
              <a:lnSpc>
                <a:spcPct val="150000"/>
              </a:lnSpc>
              <a:defRPr b="1" sz="3600">
                <a:solidFill>
                  <a:srgbClr val="0073C5"/>
                </a:solidFill>
                <a:latin typeface="DengXian"/>
                <a:ea typeface="DengXian"/>
                <a:cs typeface="DengXian"/>
                <a:sym typeface="DengXian"/>
              </a:defRPr>
            </a:pPr>
            <a:r>
              <a:t>二、学习内容</a:t>
            </a:r>
            <a:endParaRPr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defRPr b="1" sz="3600">
                <a:solidFill>
                  <a:srgbClr val="002060"/>
                </a:solidFill>
                <a:latin typeface="DengXian"/>
                <a:ea typeface="DengXian"/>
                <a:cs typeface="DengXian"/>
                <a:sym typeface="DengXian"/>
              </a:defRPr>
            </a:pPr>
            <a:r>
              <a:t>三、资源推荐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标题 1"/>
          <p:cNvSpPr txBox="1"/>
          <p:nvPr/>
        </p:nvSpPr>
        <p:spPr>
          <a:xfrm>
            <a:off x="4113398" y="332725"/>
            <a:ext cx="5003936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90000"/>
              </a:lnSpc>
              <a:defRPr b="1" sz="3600">
                <a:solidFill>
                  <a:srgbClr val="FFFFFF"/>
                </a:solidFill>
                <a:latin typeface="DengXian"/>
                <a:ea typeface="DengXian"/>
                <a:cs typeface="DengXian"/>
                <a:sym typeface="DengXian"/>
              </a:defRPr>
            </a:lvl1pPr>
          </a:lstStyle>
          <a:p>
            <a:pPr/>
            <a:r>
              <a:t>二、学习内容</a:t>
            </a:r>
          </a:p>
        </p:txBody>
      </p:sp>
      <p:sp>
        <p:nvSpPr>
          <p:cNvPr id="199" name="五步改善与家长的沟通"/>
          <p:cNvSpPr txBox="1"/>
          <p:nvPr/>
        </p:nvSpPr>
        <p:spPr>
          <a:xfrm>
            <a:off x="3562620" y="2089785"/>
            <a:ext cx="4099099" cy="5017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3800">
                <a:solidFill>
                  <a:srgbClr val="2E509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（一）认知与学习</a:t>
            </a:r>
          </a:p>
          <a:p>
            <a:pPr defTabSz="457200">
              <a:defRPr b="1" sz="3800">
                <a:solidFill>
                  <a:srgbClr val="2E509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457200">
              <a:defRPr b="1" sz="3800">
                <a:solidFill>
                  <a:srgbClr val="2E509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（二）动机与学习</a:t>
            </a:r>
          </a:p>
          <a:p>
            <a:pPr defTabSz="457200">
              <a:defRPr b="1" sz="3800">
                <a:solidFill>
                  <a:srgbClr val="2E509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457200">
              <a:defRPr b="1" sz="3800">
                <a:solidFill>
                  <a:srgbClr val="2E509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（三）情绪与学习</a:t>
            </a:r>
          </a:p>
          <a:p>
            <a:pPr defTabSz="457200">
              <a:defRPr b="1" sz="3800">
                <a:solidFill>
                  <a:srgbClr val="2E509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457200">
              <a:defRPr b="1" sz="3800">
                <a:solidFill>
                  <a:srgbClr val="2E509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457200">
              <a:defRPr b="1" sz="3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图片 1" descr="图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954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五步改善与家长的沟通"/>
          <p:cNvSpPr txBox="1"/>
          <p:nvPr/>
        </p:nvSpPr>
        <p:spPr>
          <a:xfrm>
            <a:off x="4222384" y="2708275"/>
            <a:ext cx="3761737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3600">
                <a:solidFill>
                  <a:srgbClr val="2E509B"/>
                </a:solidFill>
                <a:latin typeface="等线"/>
                <a:ea typeface="等线"/>
                <a:cs typeface="等线"/>
                <a:sym typeface="等线"/>
              </a:defRPr>
            </a:lvl1pPr>
          </a:lstStyle>
          <a:p>
            <a:pPr/>
            <a:r>
              <a:t>（一）认知与学习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1、注意范围有限；…"/>
          <p:cNvSpPr txBox="1"/>
          <p:nvPr/>
        </p:nvSpPr>
        <p:spPr>
          <a:xfrm>
            <a:off x="1718625" y="1936114"/>
            <a:ext cx="8027991" cy="534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800"/>
              </a:spcBef>
              <a:defRPr b="1" sz="3600">
                <a:solidFill>
                  <a:srgbClr val="002B85"/>
                </a:solidFill>
              </a:defRPr>
            </a:pPr>
            <a:r>
              <a:t>1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、注意范围有限；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>
              <a:spcBef>
                <a:spcPts val="800"/>
              </a:spcBef>
              <a:defRPr b="1" sz="3600">
                <a:solidFill>
                  <a:srgbClr val="002B85"/>
                </a:solidFill>
              </a:defRPr>
            </a:pPr>
            <a:r>
              <a:t>2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、材料的趣味性重要；</a:t>
            </a:r>
            <a:endParaRPr>
              <a:solidFill>
                <a:srgbClr val="006600"/>
              </a:solidFill>
              <a:latin typeface="宋体"/>
              <a:ea typeface="宋体"/>
              <a:cs typeface="宋体"/>
              <a:sym typeface="宋体"/>
            </a:endParaRPr>
          </a:p>
          <a:p>
            <a:pPr>
              <a:spcBef>
                <a:spcPts val="600"/>
              </a:spcBef>
              <a:buSzPct val="100000"/>
              <a:buFont typeface="Arial"/>
              <a:buChar char="•"/>
              <a:defRPr sz="3600">
                <a:solidFill>
                  <a:srgbClr val="0000FF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重要信息用</a:t>
            </a:r>
            <a:r>
              <a:rPr>
                <a:solidFill>
                  <a:srgbClr val="FF0000"/>
                </a:solidFill>
              </a:rPr>
              <a:t>颜色、图形、视频</a:t>
            </a:r>
            <a:r>
              <a:t>等提示</a:t>
            </a:r>
          </a:p>
          <a:p>
            <a:pPr>
              <a:spcBef>
                <a:spcPts val="600"/>
              </a:spcBef>
              <a:defRPr b="1" sz="3600">
                <a:solidFill>
                  <a:srgbClr val="002B85"/>
                </a:solidFill>
              </a:defRPr>
            </a:pPr>
            <a:r>
              <a:t>3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、我们也会偶然学习；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>
              <a:spcBef>
                <a:spcPts val="600"/>
              </a:spcBef>
              <a:defRPr b="1" sz="3600">
                <a:solidFill>
                  <a:srgbClr val="0000FF"/>
                </a:solidFill>
              </a:defRPr>
            </a:pPr>
            <a:r>
              <a:t> </a:t>
            </a:r>
          </a:p>
          <a:p>
            <a:pPr>
              <a:spcBef>
                <a:spcPts val="600"/>
              </a:spcBef>
              <a:defRPr>
                <a:solidFill>
                  <a:srgbClr val="2B21F1"/>
                </a:solidFill>
                <a:latin typeface="宋体"/>
                <a:ea typeface="宋体"/>
                <a:cs typeface="宋体"/>
                <a:sym typeface="宋体"/>
              </a:defRPr>
            </a:pPr>
          </a:p>
          <a:p>
            <a:pPr>
              <a:spcBef>
                <a:spcPts val="700"/>
              </a:spcBef>
              <a:buSzPct val="100000"/>
              <a:buFont typeface="Arial"/>
              <a:buChar char="•"/>
              <a:defRPr b="1">
                <a:solidFill>
                  <a:srgbClr val="006600"/>
                </a:solidFill>
              </a:defRPr>
            </a:pPr>
          </a:p>
          <a:p>
            <a:pPr>
              <a:spcBef>
                <a:spcPts val="800"/>
              </a:spcBef>
              <a:defRPr b="1">
                <a:solidFill>
                  <a:srgbClr val="006600"/>
                </a:solidFill>
              </a:defRPr>
            </a:pPr>
            <a:r>
              <a:t> </a:t>
            </a:r>
            <a:endParaRPr sz="2800">
              <a:solidFill>
                <a:srgbClr val="0000FF"/>
              </a:solidFill>
            </a:endParaRPr>
          </a:p>
          <a:p>
            <a:pPr>
              <a:spcBef>
                <a:spcPts val="700"/>
              </a:spcBef>
              <a:defRPr b="1">
                <a:solidFill>
                  <a:srgbClr val="006600"/>
                </a:solidFill>
              </a:defRPr>
            </a:pPr>
          </a:p>
          <a:p>
            <a:pPr>
              <a:spcBef>
                <a:spcPts val="600"/>
              </a:spcBef>
              <a:defRPr b="1">
                <a:solidFill>
                  <a:srgbClr val="006600"/>
                </a:solidFill>
              </a:defRPr>
            </a:pPr>
            <a:r>
              <a:t>      </a:t>
            </a:r>
          </a:p>
        </p:txBody>
      </p:sp>
      <p:pic>
        <p:nvPicPr>
          <p:cNvPr id="205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标题 1"/>
          <p:cNvSpPr txBox="1"/>
          <p:nvPr/>
        </p:nvSpPr>
        <p:spPr>
          <a:xfrm>
            <a:off x="3947028" y="332726"/>
            <a:ext cx="5003936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（一）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认知与学习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效应1：注意力是学习的基础"/>
          <p:cNvSpPr txBox="1"/>
          <p:nvPr>
            <p:ph type="title" idx="4294967295"/>
          </p:nvPr>
        </p:nvSpPr>
        <p:spPr>
          <a:xfrm>
            <a:off x="-190183" y="1132040"/>
            <a:ext cx="8229601" cy="1143003"/>
          </a:xfrm>
          <a:prstGeom prst="rect">
            <a:avLst/>
          </a:prstGeom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b="1" sz="3600">
                <a:latin typeface="+mn-lt"/>
                <a:ea typeface="+mn-ea"/>
                <a:cs typeface="+mn-cs"/>
                <a:sym typeface="Calibri"/>
              </a:defRPr>
            </a:pPr>
            <a:r>
              <a:t>  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效应</a:t>
            </a:r>
            <a:r>
              <a:t>1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：注意力是学习的基础</a:t>
            </a:r>
          </a:p>
        </p:txBody>
      </p:sp>
      <p:sp>
        <p:nvSpPr>
          <p:cNvPr id="209" name="正文"/>
          <p:cNvSpPr txBox="1"/>
          <p:nvPr>
            <p:ph type="body" idx="4294967295"/>
          </p:nvPr>
        </p:nvSpPr>
        <p:spPr>
          <a:xfrm>
            <a:off x="2897758" y="1166811"/>
            <a:ext cx="8143876" cy="5214940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0" indent="0">
              <a:lnSpc>
                <a:spcPct val="100000"/>
              </a:lnSpc>
              <a:spcBef>
                <a:spcPts val="900"/>
              </a:spcBef>
              <a:buSzTx/>
              <a:buNone/>
              <a:defRPr b="1">
                <a:solidFill>
                  <a:srgbClr val="0066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 </a:t>
            </a:r>
            <a:r>
              <a:rPr sz="400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21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9025" y="2773203"/>
            <a:ext cx="3262313" cy="2420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H:\两歧图\105876572_698738715_rotate.png" descr="H:\两歧图\105876572_698738715_rota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17370" y="2347911"/>
            <a:ext cx="3331846" cy="3926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标题 1"/>
          <p:cNvSpPr txBox="1"/>
          <p:nvPr/>
        </p:nvSpPr>
        <p:spPr>
          <a:xfrm>
            <a:off x="3947028" y="332726"/>
            <a:ext cx="5003936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（一）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认知与学习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正文"/>
          <p:cNvSpPr txBox="1"/>
          <p:nvPr>
            <p:ph type="body" idx="4294967295"/>
          </p:nvPr>
        </p:nvSpPr>
        <p:spPr>
          <a:xfrm>
            <a:off x="3979862" y="2612231"/>
            <a:ext cx="8143876" cy="5214938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0" indent="0">
              <a:lnSpc>
                <a:spcPct val="100000"/>
              </a:lnSpc>
              <a:spcBef>
                <a:spcPts val="900"/>
              </a:spcBef>
              <a:buSzTx/>
              <a:buNone/>
              <a:defRPr b="1">
                <a:solidFill>
                  <a:srgbClr val="0066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 </a:t>
            </a:r>
            <a:r>
              <a:rPr sz="4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16" name="3、教师的指导和要求非常重要…"/>
          <p:cNvSpPr txBox="1"/>
          <p:nvPr/>
        </p:nvSpPr>
        <p:spPr>
          <a:xfrm>
            <a:off x="2665410" y="2515235"/>
            <a:ext cx="8027991" cy="3507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800"/>
              </a:spcBef>
              <a:defRPr sz="3200">
                <a:solidFill>
                  <a:srgbClr val="002B85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教师的指导和要求非常重要</a:t>
            </a:r>
            <a:r>
              <a:rPr sz="2400">
                <a:solidFill>
                  <a:srgbClr val="006600"/>
                </a:solidFill>
              </a:rPr>
              <a:t> </a:t>
            </a:r>
            <a:endParaRPr b="1" sz="2400">
              <a:solidFill>
                <a:srgbClr val="0000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>
              <a:spcBef>
                <a:spcPts val="700"/>
              </a:spcBef>
              <a:buSzPct val="100000"/>
              <a:buFont typeface="Arial"/>
              <a:buChar char="•"/>
              <a:defRPr b="1" sz="2400">
                <a:solidFill>
                  <a:srgbClr val="0000FF"/>
                </a:solidFill>
              </a:defRPr>
            </a:pPr>
            <a:r>
              <a:t>   </a:t>
            </a:r>
            <a:r>
              <a:rPr b="0" sz="2800">
                <a:latin typeface="Times"/>
                <a:ea typeface="Times"/>
                <a:cs typeface="Times"/>
                <a:sym typeface="Times"/>
              </a:rPr>
              <a:t>清晰的规则</a:t>
            </a:r>
            <a:endParaRPr sz="2800">
              <a:latin typeface="Times"/>
              <a:ea typeface="Times"/>
              <a:cs typeface="Times"/>
              <a:sym typeface="Times"/>
            </a:endParaRPr>
          </a:p>
          <a:p>
            <a:pPr>
              <a:spcBef>
                <a:spcPts val="700"/>
              </a:spcBef>
              <a:buSzPct val="100000"/>
              <a:buFont typeface="Arial"/>
              <a:buChar char="•"/>
              <a:defRPr sz="2800">
                <a:solidFill>
                  <a:srgbClr val="0000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   正向强化</a:t>
            </a:r>
          </a:p>
          <a:p>
            <a:pPr>
              <a:spcBef>
                <a:spcPts val="700"/>
              </a:spcBef>
              <a:buSzPct val="100000"/>
              <a:buFont typeface="Arial"/>
              <a:buChar char="•"/>
              <a:defRPr b="1" sz="2800">
                <a:solidFill>
                  <a:srgbClr val="0000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   </a:t>
            </a:r>
            <a:r>
              <a:rPr b="0"/>
              <a:t>有趣的形式 </a:t>
            </a:r>
          </a:p>
          <a:p>
            <a:pPr>
              <a:spcBef>
                <a:spcPts val="700"/>
              </a:spcBef>
              <a:buSzPct val="100000"/>
              <a:buFont typeface="Arial"/>
              <a:buChar char="•"/>
              <a:defRPr b="1" sz="2800">
                <a:solidFill>
                  <a:srgbClr val="0000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   </a:t>
            </a:r>
            <a:r>
              <a:rPr b="0"/>
              <a:t>适当的训练  体验活动</a:t>
            </a:r>
            <a:endParaRPr>
              <a:solidFill>
                <a:srgbClr val="006600"/>
              </a:solidFill>
            </a:endParaRPr>
          </a:p>
          <a:p>
            <a:pPr>
              <a:spcBef>
                <a:spcPts val="700"/>
              </a:spcBef>
              <a:defRPr b="1" sz="2400">
                <a:solidFill>
                  <a:srgbClr val="006600"/>
                </a:solidFill>
              </a:defRPr>
            </a:pPr>
            <a:r>
              <a:t>      </a:t>
            </a:r>
          </a:p>
        </p:txBody>
      </p:sp>
      <p:pic>
        <p:nvPicPr>
          <p:cNvPr id="217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标题 1"/>
          <p:cNvSpPr txBox="1"/>
          <p:nvPr/>
        </p:nvSpPr>
        <p:spPr>
          <a:xfrm>
            <a:off x="3947028" y="332726"/>
            <a:ext cx="5003936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（一）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认知与学习</a:t>
            </a:r>
          </a:p>
        </p:txBody>
      </p:sp>
      <p:sp>
        <p:nvSpPr>
          <p:cNvPr id="219" name="效应1：注意力是学习的基础"/>
          <p:cNvSpPr txBox="1"/>
          <p:nvPr>
            <p:ph type="title" idx="4294967295"/>
          </p:nvPr>
        </p:nvSpPr>
        <p:spPr>
          <a:xfrm>
            <a:off x="-190183" y="1132040"/>
            <a:ext cx="8229601" cy="1143003"/>
          </a:xfrm>
          <a:prstGeom prst="rect">
            <a:avLst/>
          </a:prstGeom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b="1" sz="3600">
                <a:latin typeface="+mn-lt"/>
                <a:ea typeface="+mn-ea"/>
                <a:cs typeface="+mn-cs"/>
                <a:sym typeface="Calibri"/>
              </a:defRPr>
            </a:pPr>
            <a:r>
              <a:t>  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效应</a:t>
            </a:r>
            <a:r>
              <a:t>1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：注意力是学习的基础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正文"/>
          <p:cNvSpPr txBox="1"/>
          <p:nvPr>
            <p:ph type="body" idx="4294967295"/>
          </p:nvPr>
        </p:nvSpPr>
        <p:spPr>
          <a:xfrm>
            <a:off x="2524125" y="1916110"/>
            <a:ext cx="8143875" cy="521494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None/>
              <a:defRPr b="1">
                <a:solidFill>
                  <a:srgbClr val="0066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22" name="请大家背诵《再别康桥》"/>
          <p:cNvSpPr txBox="1"/>
          <p:nvPr/>
        </p:nvSpPr>
        <p:spPr>
          <a:xfrm>
            <a:off x="2640010" y="333375"/>
            <a:ext cx="8027991" cy="942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800"/>
              </a:spcBef>
              <a:defRPr sz="3200">
                <a:solidFill>
                  <a:srgbClr val="006600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请大家背诵《再别康桥》</a:t>
            </a:r>
          </a:p>
          <a:p>
            <a:pPr>
              <a:defRPr>
                <a:solidFill>
                  <a:srgbClr val="0000FF"/>
                </a:solidFill>
              </a:defRPr>
            </a:pPr>
            <a:r>
              <a:t> </a:t>
            </a:r>
          </a:p>
        </p:txBody>
      </p:sp>
      <p:graphicFrame>
        <p:nvGraphicFramePr>
          <p:cNvPr id="223" name="表格"/>
          <p:cNvGraphicFramePr/>
          <p:nvPr/>
        </p:nvGraphicFramePr>
        <p:xfrm>
          <a:off x="7327900" y="0"/>
          <a:ext cx="4241800" cy="68453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241800"/>
              </a:tblGrid>
              <a:tr h="31908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500"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</a:p>
                  </a:txBody>
                  <a:tcPr marL="11791" marR="11791" marT="11791" marB="11791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ctr">
                        <a:defRPr sz="500">
                          <a:latin typeface="宋体"/>
                          <a:ea typeface="宋体"/>
                          <a:cs typeface="宋体"/>
                          <a:sym typeface="宋体"/>
                        </a:defRPr>
                      </a:pPr>
                      <a:r>
                        <a:t>作者</a:t>
                      </a:r>
                      <a:r>
                        <a:rPr>
                          <a:latin typeface="+mn-lt"/>
                          <a:ea typeface="+mn-ea"/>
                          <a:cs typeface="+mn-cs"/>
                          <a:sym typeface="Calibri"/>
                        </a:rPr>
                        <a:t>: </a:t>
                      </a:r>
                      <a:r>
                        <a:t>徐志摩</a:t>
                      </a:r>
                    </a:p>
                  </a:txBody>
                  <a:tcPr marL="11791" marR="11791" marT="11791" marB="11791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500">
                          <a:latin typeface="宋体"/>
                          <a:ea typeface="宋体"/>
                          <a:cs typeface="宋体"/>
                          <a:sym typeface="宋体"/>
                        </a:rPr>
                        <a:t>　</a:t>
                      </a:r>
                    </a:p>
                  </a:txBody>
                  <a:tcPr marL="11791" marR="11791" marT="11791" marB="11791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64246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solidFill>
                            <a:srgbClr val="0000FF"/>
                          </a:solidFill>
                          <a:latin typeface="宋体"/>
                          <a:ea typeface="宋体"/>
                          <a:cs typeface="宋体"/>
                          <a:sym typeface="宋体"/>
                        </a:rPr>
                        <a:t>那榆荫下的一潭， 不是清泉， 是天上虹； 揉碎在浮藻间， 沉淀着彩虹似的梦。 　 寻梦？撑一支长篙， 向青草更青处漫溯； 满载一船星辉， 在星辉斑斓里放歌。 　 但我不能放歌， 悄悄是别离的笙箫； 夏虫也为我沉默， 沉默是今晚的康桥！ 　 悄悄的我走了， 正如我悄悄的来； 我挥一挥衣袖， 不带走一片云彩。 </a:t>
                      </a:r>
                    </a:p>
                  </a:txBody>
                  <a:tcPr marL="11791" marR="11791" marT="11791" marB="11791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4" name="表格"/>
          <p:cNvGraphicFramePr/>
          <p:nvPr/>
        </p:nvGraphicFramePr>
        <p:xfrm>
          <a:off x="2524442" y="964563"/>
          <a:ext cx="3816351" cy="62103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816350"/>
              </a:tblGrid>
              <a:tr h="1016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500">
                          <a:latin typeface="宋体"/>
                          <a:ea typeface="宋体"/>
                          <a:cs typeface="宋体"/>
                          <a:sym typeface="宋体"/>
                        </a:rPr>
                        <a:t>再别康桥</a:t>
                      </a:r>
                    </a:p>
                  </a:txBody>
                  <a:tcPr marL="11791" marR="11791" marT="11791" marB="11791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ctr">
                        <a:defRPr sz="500">
                          <a:latin typeface="宋体"/>
                          <a:ea typeface="宋体"/>
                          <a:cs typeface="宋体"/>
                          <a:sym typeface="宋体"/>
                        </a:defRPr>
                      </a:pPr>
                      <a:r>
                        <a:t>作者</a:t>
                      </a:r>
                      <a:r>
                        <a:rPr>
                          <a:latin typeface="+mn-lt"/>
                          <a:ea typeface="+mn-ea"/>
                          <a:cs typeface="+mn-cs"/>
                          <a:sym typeface="Calibri"/>
                        </a:rPr>
                        <a:t>: </a:t>
                      </a:r>
                      <a:r>
                        <a:t>徐志摩</a:t>
                      </a:r>
                    </a:p>
                  </a:txBody>
                  <a:tcPr marL="11791" marR="11791" marT="11791" marB="11791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500">
                          <a:latin typeface="宋体"/>
                          <a:ea typeface="宋体"/>
                          <a:cs typeface="宋体"/>
                          <a:sym typeface="宋体"/>
                        </a:rPr>
                        <a:t>　</a:t>
                      </a:r>
                    </a:p>
                  </a:txBody>
                  <a:tcPr marL="11791" marR="11791" marT="11791" marB="11791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6057900">
                <a:tc>
                  <a:txBody>
                    <a:bodyPr/>
                    <a:lstStyle/>
                    <a:p>
                      <a:pPr algn="ctr">
                        <a:defRPr sz="2400">
                          <a:solidFill>
                            <a:srgbClr val="0000FF"/>
                          </a:solidFill>
                          <a:latin typeface="宋体"/>
                          <a:ea typeface="宋体"/>
                          <a:cs typeface="宋体"/>
                          <a:sym typeface="宋体"/>
                        </a:defRPr>
                      </a:pPr>
                      <a:r>
                        <a:t>轻轻的我走了，</a:t>
                      </a:r>
                      <a:br/>
                      <a:r>
                        <a:t>正如我轻轻的来；</a:t>
                      </a:r>
                      <a:br/>
                      <a:r>
                        <a:t>我轻轻的招手，</a:t>
                      </a:r>
                      <a:br/>
                      <a:r>
                        <a:t>作别西天的云彩。</a:t>
                      </a:r>
                      <a:br/>
                      <a:r>
                        <a:t>　</a:t>
                      </a:r>
                      <a:br/>
                      <a:r>
                        <a:t>那河畔的金柳，</a:t>
                      </a:r>
                      <a:br/>
                      <a:r>
                        <a:t>是夕阳中的新娘；</a:t>
                      </a:r>
                      <a:br/>
                      <a:r>
                        <a:t>波光里的艳影，</a:t>
                      </a:r>
                      <a:br/>
                      <a:r>
                        <a:t>在我的心头荡漾。</a:t>
                      </a:r>
                      <a:br/>
                      <a:r>
                        <a:t>　</a:t>
                      </a:r>
                      <a:br/>
                      <a:r>
                        <a:t>软泥上的青荇，</a:t>
                      </a:r>
                      <a:br/>
                      <a:r>
                        <a:t>油油的在水底招摇；</a:t>
                      </a:r>
                      <a:br/>
                      <a:r>
                        <a:t>在康河的柔波里，</a:t>
                      </a:r>
                      <a:br/>
                      <a:r>
                        <a:t>我甘心做一条水草！</a:t>
                      </a:r>
                      <a:br/>
                      <a:r>
                        <a:rPr sz="2000"/>
                        <a:t>　</a:t>
                      </a:r>
                      <a:br>
                        <a:rPr sz="2000"/>
                      </a:br>
                      <a:r>
                        <a:rPr b="1" sz="18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</a:p>
                  </a:txBody>
                  <a:tcPr marL="11791" marR="11791" marT="11791" marB="11791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1"/>
      <p:bldP build="whole" bldLvl="1" animBg="1" rev="0" advAuto="0" spid="223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效应2： U形记忆——系列位置效应"/>
          <p:cNvSpPr txBox="1"/>
          <p:nvPr>
            <p:ph type="title" idx="4294967295"/>
          </p:nvPr>
        </p:nvSpPr>
        <p:spPr>
          <a:xfrm>
            <a:off x="-254000" y="1430336"/>
            <a:ext cx="8229600" cy="936628"/>
          </a:xfrm>
          <a:prstGeom prst="rect">
            <a:avLst/>
          </a:prstGeom>
        </p:spPr>
        <p:txBody>
          <a:bodyPr lIns="45718" tIns="45718" rIns="45718" bIns="45718"/>
          <a:lstStyle/>
          <a:p>
            <a:pPr algn="ctr" defTabSz="658963">
              <a:lnSpc>
                <a:spcPct val="100000"/>
              </a:lnSpc>
              <a:defRPr b="1" sz="2800">
                <a:latin typeface="+mn-lt"/>
                <a:ea typeface="+mn-ea"/>
                <a:cs typeface="+mn-cs"/>
                <a:sym typeface="Calibri"/>
              </a:defRPr>
            </a:pPr>
            <a:r>
              <a:t> </a:t>
            </a:r>
            <a:r>
              <a:rPr b="0" sz="3200">
                <a:latin typeface="宋体"/>
                <a:ea typeface="宋体"/>
                <a:cs typeface="宋体"/>
                <a:sym typeface="宋体"/>
              </a:rPr>
              <a:t>效应</a:t>
            </a:r>
            <a:r>
              <a:t>2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：</a:t>
            </a:r>
            <a:r>
              <a:t> U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形记忆</a:t>
            </a:r>
            <a:r>
              <a:t>——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系列位置效应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1900"/>
              <a:t> </a:t>
            </a:r>
          </a:p>
        </p:txBody>
      </p:sp>
      <p:sp>
        <p:nvSpPr>
          <p:cNvPr id="227" name="1、把最重要的事情安排在开头和结尾部分"/>
          <p:cNvSpPr txBox="1"/>
          <p:nvPr/>
        </p:nvSpPr>
        <p:spPr>
          <a:xfrm>
            <a:off x="1143316" y="1852295"/>
            <a:ext cx="8027990" cy="319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800">
                <a:solidFill>
                  <a:srgbClr val="0000FF"/>
                </a:solidFill>
                <a:latin typeface="Times"/>
                <a:ea typeface="Times"/>
                <a:cs typeface="Times"/>
                <a:sym typeface="Times"/>
              </a:defRPr>
            </a:pPr>
          </a:p>
          <a:p>
            <a:pPr>
              <a:defRPr b="1" sz="2800">
                <a:solidFill>
                  <a:srgbClr val="002B85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1、把最重要的事情安排在</a:t>
            </a:r>
            <a:r>
              <a:rPr>
                <a:solidFill>
                  <a:srgbClr val="FF0000"/>
                </a:solidFill>
              </a:rPr>
              <a:t>开头</a:t>
            </a:r>
            <a:r>
              <a:t>和</a:t>
            </a:r>
            <a:r>
              <a:rPr>
                <a:solidFill>
                  <a:srgbClr val="FF0000"/>
                </a:solidFill>
              </a:rPr>
              <a:t>结尾</a:t>
            </a:r>
            <a:r>
              <a:t>部分 </a:t>
            </a:r>
          </a:p>
          <a:p>
            <a:pPr>
              <a:defRPr b="1" sz="2800">
                <a:solidFill>
                  <a:srgbClr val="0000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 </a:t>
            </a:r>
          </a:p>
          <a:p>
            <a:pPr>
              <a:defRPr b="1" sz="2800">
                <a:solidFill>
                  <a:srgbClr val="0000FF"/>
                </a:solidFill>
                <a:latin typeface="Times"/>
                <a:ea typeface="Times"/>
                <a:cs typeface="Times"/>
                <a:sym typeface="Times"/>
              </a:defRPr>
            </a:pPr>
          </a:p>
          <a:p>
            <a:pPr>
              <a:defRPr b="1" sz="2800">
                <a:solidFill>
                  <a:srgbClr val="0000FF"/>
                </a:solidFill>
                <a:latin typeface="Times"/>
                <a:ea typeface="Times"/>
                <a:cs typeface="Times"/>
                <a:sym typeface="Times"/>
              </a:defRPr>
            </a:pPr>
          </a:p>
          <a:p>
            <a:pPr>
              <a:defRPr b="1" sz="2800">
                <a:solidFill>
                  <a:srgbClr val="0000FF"/>
                </a:solid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pic>
        <p:nvPicPr>
          <p:cNvPr id="22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111" y="3382962"/>
            <a:ext cx="4025161" cy="1890983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学习时间是否是唯一的决定因素？"/>
          <p:cNvSpPr txBox="1"/>
          <p:nvPr/>
        </p:nvSpPr>
        <p:spPr>
          <a:xfrm>
            <a:off x="4933315" y="3225887"/>
            <a:ext cx="8027990" cy="2352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400">
                <a:solidFill>
                  <a:srgbClr val="0000FF"/>
                </a:solidFill>
                <a:latin typeface="Times"/>
                <a:ea typeface="Times"/>
                <a:cs typeface="Times"/>
                <a:sym typeface="Times"/>
              </a:defRPr>
            </a:pPr>
          </a:p>
          <a:p>
            <a:pPr>
              <a:defRPr b="1" sz="2400">
                <a:solidFill>
                  <a:srgbClr val="0000FF"/>
                </a:solidFill>
                <a:latin typeface="Times"/>
                <a:ea typeface="Times"/>
                <a:cs typeface="Times"/>
                <a:sym typeface="Times"/>
              </a:defRPr>
            </a:pPr>
          </a:p>
          <a:p>
            <a:pPr>
              <a:defRPr b="1" sz="2400">
                <a:solidFill>
                  <a:srgbClr val="002B85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学习时间是否是唯一的决定因素？</a:t>
            </a:r>
          </a:p>
          <a:p>
            <a:pPr>
              <a:defRPr b="1" sz="2400">
                <a:solidFill>
                  <a:srgbClr val="0000FF"/>
                </a:solidFill>
                <a:latin typeface="Times"/>
                <a:ea typeface="Times"/>
                <a:cs typeface="Times"/>
                <a:sym typeface="Times"/>
              </a:defRPr>
            </a:pPr>
          </a:p>
          <a:p>
            <a:pPr>
              <a:defRPr b="1" sz="2400">
                <a:solidFill>
                  <a:srgbClr val="0000FF"/>
                </a:solid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pic>
        <p:nvPicPr>
          <p:cNvPr id="230" name="图片 13" descr="图片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标题 1"/>
          <p:cNvSpPr txBox="1"/>
          <p:nvPr/>
        </p:nvSpPr>
        <p:spPr>
          <a:xfrm>
            <a:off x="3947028" y="332726"/>
            <a:ext cx="5003936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（一）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认知与学习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学习是人一生的主题：活到老、学到老"/>
          <p:cNvSpPr txBox="1"/>
          <p:nvPr>
            <p:ph type="title" idx="4294967295"/>
          </p:nvPr>
        </p:nvSpPr>
        <p:spPr>
          <a:xfrm>
            <a:off x="1919287" y="266698"/>
            <a:ext cx="8229601" cy="1143004"/>
          </a:xfrm>
          <a:prstGeom prst="rect">
            <a:avLst/>
          </a:prstGeom>
        </p:spPr>
        <p:txBody>
          <a:bodyPr lIns="45718" tIns="45718" rIns="45718" bIns="45718"/>
          <a:lstStyle>
            <a:lvl1pPr algn="ctr">
              <a:lnSpc>
                <a:spcPct val="100000"/>
              </a:lnSpc>
              <a:defRPr b="1" sz="32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学习是人一生的主题：活到老、学到老</a:t>
            </a:r>
          </a:p>
        </p:txBody>
      </p:sp>
      <p:pic>
        <p:nvPicPr>
          <p:cNvPr id="23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50"/>
          <a:stretch>
            <a:fillRect/>
          </a:stretch>
        </p:blipFill>
        <p:spPr>
          <a:xfrm>
            <a:off x="2360610" y="625474"/>
            <a:ext cx="7272341" cy="584994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学生学习成效、负担：我国社会热点"/>
          <p:cNvSpPr txBox="1"/>
          <p:nvPr/>
        </p:nvSpPr>
        <p:spPr>
          <a:xfrm>
            <a:off x="2055810" y="131762"/>
            <a:ext cx="8186741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学生学习成效、负担：我国社会热点</a:t>
            </a:r>
          </a:p>
        </p:txBody>
      </p:sp>
      <p:graphicFrame>
        <p:nvGraphicFramePr>
          <p:cNvPr id="236" name="表格"/>
          <p:cNvGraphicFramePr/>
          <p:nvPr/>
        </p:nvGraphicFramePr>
        <p:xfrm>
          <a:off x="6819900" y="3911600"/>
          <a:ext cx="3357563" cy="119538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327150"/>
                <a:gridCol w="1141412"/>
                <a:gridCol w="889000"/>
              </a:tblGrid>
              <a:tr h="396875">
                <a:tc>
                  <a:txBody>
                    <a:bodyPr/>
                    <a:lstStyle/>
                    <a:p>
                      <a:pPr algn="l">
                        <a:defRPr b="1" sz="20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(</a:t>
                      </a:r>
                      <a:r>
                        <a:rPr>
                          <a:latin typeface="微软雅黑"/>
                          <a:ea typeface="微软雅黑"/>
                          <a:cs typeface="微软雅黑"/>
                          <a:sym typeface="微软雅黑"/>
                        </a:rPr>
                        <a:t>小时</a:t>
                      </a:r>
                      <a:r>
                        <a:t>/</a:t>
                      </a:r>
                      <a:r>
                        <a:rPr>
                          <a:latin typeface="微软雅黑"/>
                          <a:ea typeface="微软雅黑"/>
                          <a:cs typeface="微软雅黑"/>
                          <a:sym typeface="微软雅黑"/>
                        </a:rPr>
                        <a:t>周</a:t>
                      </a:r>
                      <a:r>
                        <a:t>)</a:t>
                      </a:r>
                    </a:p>
                  </a:txBody>
                  <a:tcPr marL="46037" marR="46037" marT="46037" marB="46037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00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  <a:cs typeface="微软雅黑"/>
                          <a:sym typeface="微软雅黑"/>
                        </a:rPr>
                        <a:t>上海</a:t>
                      </a:r>
                    </a:p>
                  </a:txBody>
                  <a:tcPr marL="46037" marR="46037" marT="46037" marB="46037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0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OECD</a:t>
                      </a:r>
                    </a:p>
                  </a:txBody>
                  <a:tcPr marL="46037" marR="46037" marT="46037" marB="46037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微软雅黑"/>
                          <a:ea typeface="微软雅黑"/>
                          <a:cs typeface="微软雅黑"/>
                          <a:sym typeface="微软雅黑"/>
                        </a:rPr>
                        <a:t>学校课时</a:t>
                      </a:r>
                    </a:p>
                  </a:txBody>
                  <a:tcPr marL="46037" marR="46037" marT="46037" marB="46037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n-lt"/>
                          <a:ea typeface="+mn-ea"/>
                          <a:cs typeface="+mn-cs"/>
                          <a:sym typeface="Calibri"/>
                        </a:rPr>
                        <a:t> 13.8 </a:t>
                      </a:r>
                    </a:p>
                  </a:txBody>
                  <a:tcPr marL="46037" marR="46037" marT="46037" marB="46037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n-lt"/>
                          <a:ea typeface="+mn-ea"/>
                          <a:cs typeface="+mn-cs"/>
                          <a:sym typeface="Calibri"/>
                        </a:rPr>
                        <a:t> 7</a:t>
                      </a:r>
                    </a:p>
                  </a:txBody>
                  <a:tcPr marL="46037" marR="46037" marT="46037" marB="46037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</a:tr>
              <a:tr h="3984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微软雅黑"/>
                          <a:ea typeface="微软雅黑"/>
                          <a:cs typeface="微软雅黑"/>
                          <a:sym typeface="微软雅黑"/>
                        </a:rPr>
                        <a:t>课后时间</a:t>
                      </a:r>
                    </a:p>
                  </a:txBody>
                  <a:tcPr marL="46037" marR="46037" marT="46037" marB="46037" anchor="t" anchorCtr="0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n-lt"/>
                          <a:ea typeface="+mn-ea"/>
                          <a:cs typeface="+mn-cs"/>
                          <a:sym typeface="Calibri"/>
                        </a:rPr>
                        <a:t> 17 </a:t>
                      </a:r>
                    </a:p>
                  </a:txBody>
                  <a:tcPr marL="46037" marR="46037" marT="46037" marB="46037" anchor="t" anchorCtr="0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n-lt"/>
                          <a:ea typeface="+mn-ea"/>
                          <a:cs typeface="+mn-cs"/>
                          <a:sym typeface="Calibri"/>
                        </a:rPr>
                        <a:t>7.8 </a:t>
                      </a:r>
                    </a:p>
                  </a:txBody>
                  <a:tcPr marL="46037" marR="46037" marT="46037" marB="46037" anchor="t" anchorCtr="0" horzOverflow="overflow"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23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6725" y="679450"/>
            <a:ext cx="6275388" cy="5761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40000" y="611187"/>
            <a:ext cx="6878640" cy="5759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03587" y="663575"/>
            <a:ext cx="6973890" cy="5759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51010" y="700087"/>
            <a:ext cx="9520241" cy="5759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36875" y="715962"/>
            <a:ext cx="7248525" cy="57594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7" grpId="2"/>
      <p:bldP build="whole" bldLvl="1" animBg="1" rev="0" advAuto="0" spid="236" grpId="1"/>
      <p:bldP build="whole" bldLvl="1" animBg="1" rev="0" advAuto="0" spid="239" grpId="4"/>
      <p:bldP build="whole" bldLvl="1" animBg="1" rev="0" advAuto="0" spid="238" grpId="3"/>
      <p:bldP build="whole" bldLvl="1" animBg="1" rev="0" advAuto="0" spid="240" grpId="5"/>
      <p:bldP build="whole" bldLvl="1" animBg="1" rev="0" advAuto="0" spid="241" grpId="6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学习难度？"/>
          <p:cNvSpPr txBox="1"/>
          <p:nvPr>
            <p:ph type="title" idx="4294967295"/>
          </p:nvPr>
        </p:nvSpPr>
        <p:spPr>
          <a:xfrm>
            <a:off x="-3655696" y="1376677"/>
            <a:ext cx="10972801" cy="1143004"/>
          </a:xfrm>
          <a:prstGeom prst="rect">
            <a:avLst/>
          </a:prstGeom>
        </p:spPr>
        <p:txBody>
          <a:bodyPr lIns="45718" tIns="45718" rIns="45718" bIns="45718"/>
          <a:lstStyle>
            <a:lvl1pPr algn="ctr">
              <a:lnSpc>
                <a:spcPct val="100000"/>
              </a:lnSpc>
              <a:defRPr b="1" sz="24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学习难度？</a:t>
            </a:r>
          </a:p>
        </p:txBody>
      </p:sp>
      <p:pic>
        <p:nvPicPr>
          <p:cNvPr id="24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4936" y="1829117"/>
            <a:ext cx="6842127" cy="4445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图片 13" descr="图片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标题 1"/>
          <p:cNvSpPr txBox="1"/>
          <p:nvPr/>
        </p:nvSpPr>
        <p:spPr>
          <a:xfrm>
            <a:off x="3947028" y="332726"/>
            <a:ext cx="5003936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（一）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认知与学习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图片 2" descr="图片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36700"/>
            <a:ext cx="1054100" cy="378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图片 8" descr="图片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98992" y="1377696"/>
            <a:ext cx="3493010" cy="548030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文本框 4"/>
          <p:cNvSpPr txBox="1"/>
          <p:nvPr/>
        </p:nvSpPr>
        <p:spPr>
          <a:xfrm>
            <a:off x="2862445" y="1906134"/>
            <a:ext cx="6466710" cy="2631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b="1" sz="3600">
                <a:solidFill>
                  <a:srgbClr val="002060"/>
                </a:solidFill>
                <a:latin typeface="DengXian"/>
                <a:ea typeface="DengXian"/>
                <a:cs typeface="DengXian"/>
                <a:sym typeface="DengXian"/>
              </a:defRPr>
            </a:pPr>
            <a:r>
              <a:t>一、内容概述</a:t>
            </a:r>
          </a:p>
          <a:p>
            <a:pPr>
              <a:lnSpc>
                <a:spcPct val="150000"/>
              </a:lnSpc>
              <a:defRPr b="1" sz="3600">
                <a:solidFill>
                  <a:srgbClr val="002060"/>
                </a:solidFill>
                <a:latin typeface="DengXian"/>
                <a:ea typeface="DengXian"/>
                <a:cs typeface="DengXian"/>
                <a:sym typeface="DengXian"/>
              </a:defRPr>
            </a:pPr>
            <a:r>
              <a:t>二、学习内容</a:t>
            </a:r>
          </a:p>
          <a:p>
            <a:pPr>
              <a:lnSpc>
                <a:spcPct val="150000"/>
              </a:lnSpc>
              <a:defRPr b="1" sz="3600">
                <a:solidFill>
                  <a:srgbClr val="002060"/>
                </a:solidFill>
                <a:latin typeface="DengXian"/>
                <a:ea typeface="DengXian"/>
                <a:cs typeface="DengXian"/>
                <a:sym typeface="DengXian"/>
              </a:defRPr>
            </a:pPr>
            <a:r>
              <a:t>三、资源推荐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2、乘法口诀表、单词时变换开始位置…"/>
          <p:cNvSpPr txBox="1"/>
          <p:nvPr/>
        </p:nvSpPr>
        <p:spPr>
          <a:xfrm>
            <a:off x="1487487" y="1642110"/>
            <a:ext cx="9217026" cy="447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600">
                <a:solidFill>
                  <a:srgbClr val="0000FF"/>
                </a:solidFill>
                <a:latin typeface="Times"/>
                <a:ea typeface="Times"/>
                <a:cs typeface="Times"/>
                <a:sym typeface="Times"/>
              </a:defRPr>
            </a:pPr>
          </a:p>
          <a:p>
            <a:pPr>
              <a:defRPr b="1" sz="2600">
                <a:solidFill>
                  <a:srgbClr val="0000FF"/>
                </a:solidFill>
                <a:latin typeface="Times"/>
                <a:ea typeface="Times"/>
                <a:cs typeface="Times"/>
                <a:sym typeface="Times"/>
              </a:defRPr>
            </a:pPr>
          </a:p>
          <a:p>
            <a:pPr>
              <a:defRPr b="1" sz="2600">
                <a:solidFill>
                  <a:srgbClr val="070707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2、乘法口诀表、单词时变换开始位置 </a:t>
            </a:r>
          </a:p>
          <a:p>
            <a:pPr>
              <a:defRPr b="1" sz="2600">
                <a:solidFill>
                  <a:srgbClr val="070707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     在正背之后适当的从中间开始背，克服正背时由系列位置效应引起的中间部分记忆率低的问题。</a:t>
            </a:r>
          </a:p>
          <a:p>
            <a:pPr>
              <a:defRPr b="1" sz="2600">
                <a:solidFill>
                  <a:srgbClr val="942192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单词背诵：Z到A，中间开始</a:t>
            </a:r>
          </a:p>
          <a:p>
            <a:pPr>
              <a:defRPr b="1" sz="2600">
                <a:solidFill>
                  <a:srgbClr val="942192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乘法口诀表：5×9    9×5</a:t>
            </a:r>
          </a:p>
          <a:p>
            <a:pPr>
              <a:defRPr b="1" sz="2600">
                <a:solidFill>
                  <a:srgbClr val="0000FF"/>
                </a:solidFill>
                <a:latin typeface="Times"/>
                <a:ea typeface="Times"/>
                <a:cs typeface="Times"/>
                <a:sym typeface="Times"/>
              </a:defRPr>
            </a:pPr>
          </a:p>
          <a:p>
            <a:pPr>
              <a:defRPr b="1" sz="2600">
                <a:solidFill>
                  <a:srgbClr val="0000FF"/>
                </a:solid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pic>
        <p:nvPicPr>
          <p:cNvPr id="249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标题 1"/>
          <p:cNvSpPr txBox="1"/>
          <p:nvPr/>
        </p:nvSpPr>
        <p:spPr>
          <a:xfrm>
            <a:off x="3947028" y="332726"/>
            <a:ext cx="5003936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（一）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认知与学习</a:t>
            </a:r>
          </a:p>
        </p:txBody>
      </p:sp>
      <p:sp>
        <p:nvSpPr>
          <p:cNvPr id="251" name="效应2： U形记忆——系列位置效应"/>
          <p:cNvSpPr txBox="1"/>
          <p:nvPr>
            <p:ph type="title" idx="4294967295"/>
          </p:nvPr>
        </p:nvSpPr>
        <p:spPr>
          <a:xfrm>
            <a:off x="-254000" y="1430336"/>
            <a:ext cx="8229600" cy="936628"/>
          </a:xfrm>
          <a:prstGeom prst="rect">
            <a:avLst/>
          </a:prstGeom>
        </p:spPr>
        <p:txBody>
          <a:bodyPr lIns="45718" tIns="45718" rIns="45718" bIns="45718"/>
          <a:lstStyle/>
          <a:p>
            <a:pPr algn="ctr" defTabSz="599731">
              <a:lnSpc>
                <a:spcPct val="100000"/>
              </a:lnSpc>
              <a:defRPr b="1" sz="2500">
                <a:latin typeface="+mn-lt"/>
                <a:ea typeface="+mn-ea"/>
                <a:cs typeface="+mn-cs"/>
                <a:sym typeface="Calibri"/>
              </a:defRPr>
            </a:pPr>
            <a:r>
              <a:t> 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效应</a:t>
            </a:r>
            <a:r>
              <a:t>2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：</a:t>
            </a:r>
            <a:r>
              <a:t> U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形记忆</a:t>
            </a:r>
            <a:r>
              <a:t>——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系列位置效应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效应2： U形记忆——系列位置效应"/>
          <p:cNvSpPr txBox="1"/>
          <p:nvPr>
            <p:ph type="title" idx="4294967295"/>
          </p:nvPr>
        </p:nvSpPr>
        <p:spPr>
          <a:xfrm>
            <a:off x="-584200" y="1638617"/>
            <a:ext cx="8229600" cy="936628"/>
          </a:xfrm>
          <a:prstGeom prst="rect">
            <a:avLst/>
          </a:prstGeom>
        </p:spPr>
        <p:txBody>
          <a:bodyPr lIns="45718" tIns="45718" rIns="45718" bIns="45718"/>
          <a:lstStyle/>
          <a:p>
            <a:pPr algn="ctr" defTabSz="599731">
              <a:lnSpc>
                <a:spcPct val="100000"/>
              </a:lnSpc>
              <a:defRPr b="1" sz="2500">
                <a:latin typeface="Times"/>
                <a:ea typeface="Times"/>
                <a:cs typeface="Times"/>
                <a:sym typeface="Times"/>
              </a:defRPr>
            </a:pPr>
            <a:r>
              <a:t> </a:t>
            </a:r>
            <a:r>
              <a:rPr b="0"/>
              <a:t>效应</a:t>
            </a:r>
            <a:r>
              <a:t>2</a:t>
            </a:r>
            <a:r>
              <a:rPr b="0"/>
              <a:t>：</a:t>
            </a:r>
            <a:r>
              <a:t> U</a:t>
            </a:r>
            <a:r>
              <a:rPr b="0"/>
              <a:t>形记忆</a:t>
            </a:r>
            <a:r>
              <a:t>——</a:t>
            </a:r>
            <a:r>
              <a:rPr b="0"/>
              <a:t>系列位置效应</a:t>
            </a:r>
            <a:br>
              <a:rPr b="0"/>
            </a:br>
            <a:r>
              <a:t> </a:t>
            </a:r>
          </a:p>
        </p:txBody>
      </p:sp>
      <p:sp>
        <p:nvSpPr>
          <p:cNvPr id="254" name="3、合理安排学习材料的顺序…"/>
          <p:cNvSpPr txBox="1"/>
          <p:nvPr/>
        </p:nvSpPr>
        <p:spPr>
          <a:xfrm>
            <a:off x="1137918" y="2536825"/>
            <a:ext cx="10283194" cy="319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600">
                <a:solidFill>
                  <a:srgbClr val="00002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3、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合理安排学习材料的顺序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 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>
              <a:defRPr b="1" sz="2600">
                <a:solidFill>
                  <a:srgbClr val="00002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      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同一学习材料学习时间不要过长，前后两段时间中学习的材料要不一样，这样可以避免材料之间的相互干扰。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>
              <a:defRPr b="1" sz="26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defRPr>
            </a:pPr>
          </a:p>
          <a:p>
            <a:pPr>
              <a:defRPr sz="2600">
                <a:solidFill>
                  <a:srgbClr val="FF0000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考前复习：不同科目交叉进行</a:t>
            </a:r>
          </a:p>
          <a:p>
            <a:pPr>
              <a:defRPr b="1" sz="2600">
                <a:solidFill>
                  <a:srgbClr val="0000FF"/>
                </a:solid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pic>
        <p:nvPicPr>
          <p:cNvPr id="255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标题 1"/>
          <p:cNvSpPr txBox="1"/>
          <p:nvPr/>
        </p:nvSpPr>
        <p:spPr>
          <a:xfrm>
            <a:off x="3947028" y="332726"/>
            <a:ext cx="5003936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（一）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认知与学习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大脑会呼吸吗"/>
          <p:cNvSpPr txBox="1"/>
          <p:nvPr>
            <p:ph type="title" idx="4294967295"/>
          </p:nvPr>
        </p:nvSpPr>
        <p:spPr>
          <a:xfrm>
            <a:off x="-1217296" y="1685125"/>
            <a:ext cx="8229601" cy="936628"/>
          </a:xfrm>
          <a:prstGeom prst="rect">
            <a:avLst/>
          </a:prstGeom>
        </p:spPr>
        <p:txBody>
          <a:bodyPr lIns="45718" tIns="45718" rIns="45718" bIns="45718"/>
          <a:lstStyle/>
          <a:p>
            <a:pPr algn="ctr" defTabSz="703388">
              <a:lnSpc>
                <a:spcPct val="100000"/>
              </a:lnSpc>
              <a:defRPr b="1" sz="2000">
                <a:latin typeface="+mn-lt"/>
                <a:ea typeface="+mn-ea"/>
                <a:cs typeface="+mn-cs"/>
                <a:sym typeface="Calibri"/>
              </a:defRPr>
            </a:pPr>
            <a:r>
              <a:t> </a:t>
            </a:r>
            <a:r>
              <a:rPr b="0" sz="3000">
                <a:latin typeface="宋体"/>
                <a:ea typeface="宋体"/>
                <a:cs typeface="宋体"/>
                <a:sym typeface="宋体"/>
              </a:rPr>
              <a:t>大脑会呼吸吗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 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t> </a:t>
            </a:r>
          </a:p>
        </p:txBody>
      </p:sp>
      <p:sp>
        <p:nvSpPr>
          <p:cNvPr id="259" name="大脑重量只占人体体重的2%；…"/>
          <p:cNvSpPr txBox="1"/>
          <p:nvPr/>
        </p:nvSpPr>
        <p:spPr>
          <a:xfrm>
            <a:off x="4994590" y="3031170"/>
            <a:ext cx="7777166" cy="2707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buSzPct val="100000"/>
              <a:buChar char="◆"/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</a:t>
            </a:r>
            <a:r>
              <a:rPr sz="2800"/>
              <a:t>大脑重量只占人体体重的</a:t>
            </a:r>
            <a:r>
              <a:rPr b="1" sz="2800">
                <a:solidFill>
                  <a:srgbClr val="FF2600"/>
                </a:solidFill>
              </a:rPr>
              <a:t>2%</a:t>
            </a:r>
            <a:r>
              <a:rPr sz="2800"/>
              <a:t>；</a:t>
            </a:r>
            <a:endParaRPr sz="2800"/>
          </a:p>
          <a:p>
            <a:pPr>
              <a:buSzPct val="100000"/>
              <a:buChar char="◆"/>
              <a:defRPr b="1" sz="2800">
                <a:latin typeface="Times"/>
                <a:ea typeface="Times"/>
                <a:cs typeface="Times"/>
                <a:sym typeface="Times"/>
              </a:defRPr>
            </a:pPr>
            <a:r>
              <a:t>  </a:t>
            </a:r>
            <a:r>
              <a:rPr b="0"/>
              <a:t>耗氧量达全身耗氧量的</a:t>
            </a:r>
            <a:r>
              <a:rPr>
                <a:solidFill>
                  <a:srgbClr val="FF2600"/>
                </a:solidFill>
              </a:rPr>
              <a:t>25%</a:t>
            </a:r>
            <a:r>
              <a:rPr b="0"/>
              <a:t>；</a:t>
            </a:r>
          </a:p>
          <a:p>
            <a:pPr>
              <a:buSzPct val="100000"/>
              <a:buChar char="◆"/>
              <a:defRPr b="1" sz="2800">
                <a:latin typeface="Times"/>
                <a:ea typeface="Times"/>
                <a:cs typeface="Times"/>
                <a:sym typeface="Times"/>
              </a:defRPr>
            </a:pPr>
            <a:r>
              <a:t>  </a:t>
            </a:r>
            <a:r>
              <a:rPr b="0"/>
              <a:t>血流量占心脏输出血量的</a:t>
            </a:r>
            <a:r>
              <a:rPr>
                <a:solidFill>
                  <a:srgbClr val="FF2600"/>
                </a:solidFill>
              </a:rPr>
              <a:t>15%</a:t>
            </a:r>
            <a:r>
              <a:rPr b="0">
                <a:solidFill>
                  <a:srgbClr val="FF2600"/>
                </a:solidFill>
              </a:rPr>
              <a:t>；</a:t>
            </a:r>
          </a:p>
          <a:p>
            <a:pPr>
              <a:buSzPct val="100000"/>
              <a:buChar char="◆"/>
              <a:defRPr b="1" sz="2800">
                <a:latin typeface="Times"/>
                <a:ea typeface="Times"/>
                <a:cs typeface="Times"/>
                <a:sym typeface="Times"/>
              </a:defRPr>
            </a:pPr>
            <a:r>
              <a:t>  </a:t>
            </a:r>
            <a:r>
              <a:rPr b="0"/>
              <a:t>一天内流经大脑的血液为</a:t>
            </a:r>
            <a:r>
              <a:rPr>
                <a:solidFill>
                  <a:srgbClr val="FF2600"/>
                </a:solidFill>
              </a:rPr>
              <a:t>2000</a:t>
            </a:r>
            <a:r>
              <a:rPr b="0">
                <a:solidFill>
                  <a:srgbClr val="FF2600"/>
                </a:solidFill>
              </a:rPr>
              <a:t>升</a:t>
            </a:r>
            <a:r>
              <a:rPr>
                <a:solidFill>
                  <a:srgbClr val="FF2600"/>
                </a:solidFill>
              </a:rPr>
              <a:t>!!!</a:t>
            </a:r>
            <a:endParaRPr>
              <a:solidFill>
                <a:srgbClr val="FF2600"/>
              </a:solidFill>
            </a:endParaRPr>
          </a:p>
          <a:p>
            <a:pPr>
              <a:defRPr b="1">
                <a:latin typeface="Times"/>
                <a:ea typeface="Times"/>
                <a:cs typeface="Times"/>
                <a:sym typeface="Times"/>
              </a:defRPr>
            </a:pPr>
          </a:p>
        </p:txBody>
      </p:sp>
      <p:pic>
        <p:nvPicPr>
          <p:cNvPr id="260" name="图片1" descr="图片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9703" y="2885756"/>
            <a:ext cx="3167066" cy="2468566"/>
          </a:xfrm>
          <a:prstGeom prst="rect">
            <a:avLst/>
          </a:prstGeom>
          <a:ln w="38100">
            <a:solidFill>
              <a:srgbClr val="FFCC99"/>
            </a:solidFill>
          </a:ln>
        </p:spPr>
      </p:pic>
      <p:pic>
        <p:nvPicPr>
          <p:cNvPr id="261" name="图片 13" descr="图片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标题 1"/>
          <p:cNvSpPr txBox="1"/>
          <p:nvPr/>
        </p:nvSpPr>
        <p:spPr>
          <a:xfrm>
            <a:off x="3947028" y="332726"/>
            <a:ext cx="5003936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（一）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认知与学习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效应3： 大脑节律效应"/>
          <p:cNvSpPr txBox="1"/>
          <p:nvPr>
            <p:ph type="title" idx="4294967295"/>
          </p:nvPr>
        </p:nvSpPr>
        <p:spPr>
          <a:xfrm>
            <a:off x="-1781175" y="1624804"/>
            <a:ext cx="8229600" cy="936629"/>
          </a:xfrm>
          <a:prstGeom prst="rect">
            <a:avLst/>
          </a:prstGeom>
        </p:spPr>
        <p:txBody>
          <a:bodyPr lIns="45718" tIns="45718" rIns="45718" bIns="45718"/>
          <a:lstStyle/>
          <a:p>
            <a:pPr algn="ctr" defTabSz="599731">
              <a:lnSpc>
                <a:spcPct val="100000"/>
              </a:lnSpc>
              <a:defRPr b="1" sz="2000">
                <a:latin typeface="Times"/>
                <a:ea typeface="Times"/>
                <a:cs typeface="Times"/>
                <a:sym typeface="Times"/>
              </a:defRPr>
            </a:pPr>
            <a:r>
              <a:t> </a:t>
            </a:r>
            <a:r>
              <a:rPr b="0" sz="2500"/>
              <a:t>效应</a:t>
            </a:r>
            <a:r>
              <a:rPr sz="2500"/>
              <a:t>3</a:t>
            </a:r>
            <a:r>
              <a:rPr b="0" sz="2500"/>
              <a:t>：</a:t>
            </a:r>
            <a:r>
              <a:rPr sz="2500"/>
              <a:t> </a:t>
            </a:r>
            <a:r>
              <a:rPr b="0" sz="2400"/>
              <a:t>大脑</a:t>
            </a:r>
            <a:r>
              <a:rPr b="0" sz="2500"/>
              <a:t>节律效应</a:t>
            </a:r>
            <a:br>
              <a:rPr b="0" sz="2500"/>
            </a:br>
            <a:r>
              <a:rPr sz="2500"/>
              <a:t> </a:t>
            </a:r>
          </a:p>
        </p:txBody>
      </p:sp>
      <p:sp>
        <p:nvSpPr>
          <p:cNvPr id="265" name="1、学生课堂学习的马鞍形节律"/>
          <p:cNvSpPr txBox="1"/>
          <p:nvPr/>
        </p:nvSpPr>
        <p:spPr>
          <a:xfrm>
            <a:off x="622299" y="2941635"/>
            <a:ext cx="8027990" cy="1472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200">
                <a:solidFill>
                  <a:srgbClr val="0000FF"/>
                </a:solidFill>
              </a:defRPr>
            </a:pPr>
            <a:r>
              <a:t> </a:t>
            </a:r>
          </a:p>
          <a:p>
            <a:pPr>
              <a:defRPr b="1" sz="2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1、学生课堂学习的马鞍形节律 </a:t>
            </a:r>
          </a:p>
          <a:p>
            <a:pPr>
              <a:defRPr b="1" sz="2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endParaRPr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6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0945" y="2485869"/>
            <a:ext cx="4328098" cy="2704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图片 13" descr="图片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标题 1"/>
          <p:cNvSpPr txBox="1"/>
          <p:nvPr/>
        </p:nvSpPr>
        <p:spPr>
          <a:xfrm>
            <a:off x="3947028" y="332726"/>
            <a:ext cx="5003936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（一）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认知与学习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效应3： 大脑节律效应"/>
          <p:cNvSpPr txBox="1"/>
          <p:nvPr>
            <p:ph type="title" idx="4294967295"/>
          </p:nvPr>
        </p:nvSpPr>
        <p:spPr>
          <a:xfrm>
            <a:off x="-1781175" y="1624804"/>
            <a:ext cx="8229600" cy="936629"/>
          </a:xfrm>
          <a:prstGeom prst="rect">
            <a:avLst/>
          </a:prstGeom>
        </p:spPr>
        <p:txBody>
          <a:bodyPr lIns="45718" tIns="45718" rIns="45718" bIns="45718"/>
          <a:lstStyle/>
          <a:p>
            <a:pPr algn="ctr" defTabSz="599731">
              <a:lnSpc>
                <a:spcPct val="100000"/>
              </a:lnSpc>
              <a:defRPr b="1" sz="2000">
                <a:latin typeface="Times"/>
                <a:ea typeface="Times"/>
                <a:cs typeface="Times"/>
                <a:sym typeface="Times"/>
              </a:defRPr>
            </a:pPr>
            <a:r>
              <a:t> </a:t>
            </a:r>
            <a:r>
              <a:rPr b="0" sz="2500"/>
              <a:t>效应</a:t>
            </a:r>
            <a:r>
              <a:rPr sz="2500"/>
              <a:t>3</a:t>
            </a:r>
            <a:r>
              <a:rPr b="0" sz="2500"/>
              <a:t>：</a:t>
            </a:r>
            <a:r>
              <a:rPr sz="2500"/>
              <a:t> </a:t>
            </a:r>
            <a:r>
              <a:rPr b="0" sz="2400"/>
              <a:t>大脑</a:t>
            </a:r>
            <a:r>
              <a:rPr b="0" sz="2500"/>
              <a:t>节律效应</a:t>
            </a:r>
            <a:br>
              <a:rPr b="0" sz="2500"/>
            </a:br>
            <a:r>
              <a:rPr sz="2500"/>
              <a:t> </a:t>
            </a:r>
          </a:p>
        </p:txBody>
      </p:sp>
      <p:pic>
        <p:nvPicPr>
          <p:cNvPr id="271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标题 1"/>
          <p:cNvSpPr txBox="1"/>
          <p:nvPr/>
        </p:nvSpPr>
        <p:spPr>
          <a:xfrm>
            <a:off x="3947028" y="332726"/>
            <a:ext cx="5003936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（一）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认知与学习</a:t>
            </a:r>
          </a:p>
        </p:txBody>
      </p:sp>
      <p:sp>
        <p:nvSpPr>
          <p:cNvPr id="273" name="2、课堂有2个高效期和1个低沉期"/>
          <p:cNvSpPr txBox="1"/>
          <p:nvPr/>
        </p:nvSpPr>
        <p:spPr>
          <a:xfrm>
            <a:off x="736281" y="2898456"/>
            <a:ext cx="8027990" cy="169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0000FF"/>
                </a:solidFill>
              </a:defRPr>
            </a:pPr>
            <a:r>
              <a:t> </a:t>
            </a:r>
          </a:p>
          <a:p>
            <a:pPr>
              <a:defRPr b="1" sz="2200">
                <a:solidFill>
                  <a:srgbClr val="0433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2、课堂有2个高效期和1个低沉期</a:t>
            </a:r>
          </a:p>
          <a:p>
            <a:pPr>
              <a:defRPr b="1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endParaRPr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7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0142" y="2305999"/>
            <a:ext cx="5041902" cy="3168652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40分钟的课堂前20分钟和后10分钟是高效期"/>
          <p:cNvSpPr txBox="1"/>
          <p:nvPr/>
        </p:nvSpPr>
        <p:spPr>
          <a:xfrm>
            <a:off x="1080133" y="3896359"/>
            <a:ext cx="3559178" cy="1590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200">
                <a:solidFill>
                  <a:srgbClr val="0433FF"/>
                </a:solidFill>
              </a:defRPr>
            </a:pPr>
            <a:r>
              <a:t>40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分钟的课堂前</a:t>
            </a:r>
            <a:r>
              <a:t>20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分钟和后</a:t>
            </a:r>
            <a:r>
              <a:t>10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分钟是高效期</a:t>
            </a:r>
          </a:p>
          <a:p>
            <a:pPr>
              <a:defRPr b="1" sz="2400">
                <a:solidFill>
                  <a:srgbClr val="0000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请记住下面的内容"/>
          <p:cNvSpPr txBox="1"/>
          <p:nvPr>
            <p:ph type="title" idx="4294967295"/>
          </p:nvPr>
        </p:nvSpPr>
        <p:spPr>
          <a:xfrm>
            <a:off x="-1947546" y="1631631"/>
            <a:ext cx="8229601" cy="936627"/>
          </a:xfrm>
          <a:prstGeom prst="rect">
            <a:avLst/>
          </a:prstGeom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b="1" sz="3100">
                <a:latin typeface="+mn-lt"/>
                <a:ea typeface="+mn-ea"/>
                <a:cs typeface="+mn-cs"/>
                <a:sym typeface="Calibri"/>
              </a:defRPr>
            </a:pPr>
            <a:r>
              <a:t> 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请记住下面的内容</a:t>
            </a:r>
          </a:p>
        </p:txBody>
      </p:sp>
      <p:sp>
        <p:nvSpPr>
          <p:cNvPr id="278" name="71863945284…"/>
          <p:cNvSpPr txBox="1"/>
          <p:nvPr>
            <p:ph type="body" idx="4294967295"/>
          </p:nvPr>
        </p:nvSpPr>
        <p:spPr>
          <a:xfrm>
            <a:off x="479425" y="2739388"/>
            <a:ext cx="9017635" cy="4526283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defRPr sz="3000">
                <a:solidFill>
                  <a:srgbClr val="CC33CC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71863945284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defRPr sz="3000">
                <a:solidFill>
                  <a:srgbClr val="0000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HJMROSFLBTW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defRPr sz="3000">
                <a:solidFill>
                  <a:srgbClr val="008000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嫁给那美女  身体细纤轻  统共一百斤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defRPr sz="3000">
                <a:solidFill>
                  <a:srgbClr val="0000FF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你的身份证号码</a:t>
            </a:r>
          </a:p>
        </p:txBody>
      </p:sp>
      <p:pic>
        <p:nvPicPr>
          <p:cNvPr id="279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标题 1"/>
          <p:cNvSpPr txBox="1"/>
          <p:nvPr/>
        </p:nvSpPr>
        <p:spPr>
          <a:xfrm>
            <a:off x="3947028" y="332726"/>
            <a:ext cx="5003936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（一）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认知与学习</a:t>
            </a:r>
          </a:p>
        </p:txBody>
      </p:sp>
      <p:sp>
        <p:nvSpPr>
          <p:cNvPr id="281" name="人的短时记忆容量有效…"/>
          <p:cNvSpPr txBox="1"/>
          <p:nvPr/>
        </p:nvSpPr>
        <p:spPr>
          <a:xfrm>
            <a:off x="7143750" y="3208020"/>
            <a:ext cx="7848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solidFill>
                  <a:srgbClr val="002B85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人的</a:t>
            </a:r>
            <a:r>
              <a:rPr>
                <a:solidFill>
                  <a:srgbClr val="FF0000"/>
                </a:solidFill>
              </a:rPr>
              <a:t>短时</a:t>
            </a:r>
            <a:r>
              <a:t>记忆容量有效</a:t>
            </a:r>
          </a:p>
          <a:p>
            <a: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solidFill>
                  <a:srgbClr val="002B85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利用</a:t>
            </a:r>
            <a:r>
              <a:rPr b="1">
                <a:latin typeface="+mn-lt"/>
                <a:ea typeface="+mn-ea"/>
                <a:cs typeface="+mn-cs"/>
                <a:sym typeface="Calibri"/>
              </a:rPr>
              <a:t>“</a:t>
            </a:r>
            <a:r>
              <a:t>组块</a:t>
            </a:r>
            <a:r>
              <a:rPr b="1">
                <a:latin typeface="+mn-lt"/>
                <a:ea typeface="+mn-ea"/>
                <a:cs typeface="+mn-cs"/>
                <a:sym typeface="Calibri"/>
              </a:rPr>
              <a:t>”</a:t>
            </a:r>
            <a:r>
              <a:t>和</a:t>
            </a:r>
            <a:r>
              <a:rPr b="1">
                <a:latin typeface="+mn-lt"/>
                <a:ea typeface="+mn-ea"/>
                <a:cs typeface="+mn-cs"/>
                <a:sym typeface="Calibri"/>
              </a:rPr>
              <a:t>“</a:t>
            </a:r>
            <a:r>
              <a:t>意义</a:t>
            </a:r>
            <a:r>
              <a:rPr b="1">
                <a:latin typeface="+mn-lt"/>
                <a:ea typeface="+mn-ea"/>
                <a:cs typeface="+mn-cs"/>
                <a:sym typeface="Calibri"/>
              </a:rPr>
              <a:t>”</a:t>
            </a:r>
            <a:r>
              <a:t>超越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副标题 2"/>
          <p:cNvSpPr txBox="1"/>
          <p:nvPr>
            <p:ph type="subTitle" sz="quarter" idx="1"/>
          </p:nvPr>
        </p:nvSpPr>
        <p:spPr>
          <a:xfrm>
            <a:off x="878205" y="4392929"/>
            <a:ext cx="8162926" cy="1340487"/>
          </a:xfrm>
          <a:prstGeom prst="rect">
            <a:avLst/>
          </a:prstGeom>
        </p:spPr>
        <p:txBody>
          <a:bodyPr/>
          <a:lstStyle/>
          <a:p>
            <a:pPr algn="l" defTabSz="713230">
              <a:spcBef>
                <a:spcPts val="700"/>
              </a:spcBef>
              <a:defRPr b="1" sz="2100">
                <a:solidFill>
                  <a:srgbClr val="064A91"/>
                </a:solidFill>
              </a:defRPr>
            </a:pPr>
            <a:r>
              <a:t>授课教师：吴洪健</a:t>
            </a:r>
          </a:p>
          <a:p>
            <a:pPr algn="l" defTabSz="713230">
              <a:spcBef>
                <a:spcPts val="700"/>
              </a:spcBef>
              <a:defRPr sz="2100">
                <a:solidFill>
                  <a:srgbClr val="064A91"/>
                </a:solidFill>
              </a:defRPr>
            </a:pPr>
            <a:r>
              <a:t>教育部普通高等学校人文社会科学重点研究基地</a:t>
            </a:r>
          </a:p>
          <a:p>
            <a:pPr algn="l" defTabSz="713230">
              <a:spcBef>
                <a:spcPts val="400"/>
              </a:spcBef>
              <a:defRPr sz="2100">
                <a:solidFill>
                  <a:srgbClr val="064A91"/>
                </a:solidFill>
              </a:defRPr>
            </a:pPr>
            <a:r>
              <a:t>北京师范大学教师教育研究中心    </a:t>
            </a:r>
          </a:p>
        </p:txBody>
      </p:sp>
      <p:sp>
        <p:nvSpPr>
          <p:cNvPr id="284" name="矩形 33"/>
          <p:cNvSpPr txBox="1"/>
          <p:nvPr/>
        </p:nvSpPr>
        <p:spPr>
          <a:xfrm>
            <a:off x="878292" y="6410276"/>
            <a:ext cx="3406139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000">
                <a:solidFill>
                  <a:srgbClr val="FFFFFF"/>
                </a:solidFill>
                <a:latin typeface="DengXian"/>
                <a:ea typeface="DengXian"/>
                <a:cs typeface="DengXian"/>
                <a:sym typeface="DengXian"/>
              </a:defRPr>
            </a:lvl1pPr>
          </a:lstStyle>
          <a:p>
            <a:pPr/>
            <a:r>
              <a:t>《基于行动的研究能力课程》</a:t>
            </a:r>
          </a:p>
        </p:txBody>
      </p:sp>
      <p:sp>
        <p:nvSpPr>
          <p:cNvPr id="285" name="文本框 26"/>
          <p:cNvSpPr txBox="1"/>
          <p:nvPr/>
        </p:nvSpPr>
        <p:spPr>
          <a:xfrm>
            <a:off x="2356484" y="2258060"/>
            <a:ext cx="11361423" cy="1043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pc="300" sz="5400">
                <a:solidFill>
                  <a:srgbClr val="064A91"/>
                </a:solidFill>
                <a:latin typeface="DengXian"/>
                <a:ea typeface="DengXian"/>
                <a:cs typeface="DengXian"/>
                <a:sym typeface="DengXian"/>
              </a:defRPr>
            </a:lvl1pPr>
          </a:lstStyle>
          <a:p>
            <a:pPr/>
            <a:r>
              <a:t>脑科学与教学智慧</a:t>
            </a:r>
          </a:p>
        </p:txBody>
      </p:sp>
      <p:pic>
        <p:nvPicPr>
          <p:cNvPr id="286" name="图片 8" descr="图片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244" y="460548"/>
            <a:ext cx="2476502" cy="36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图片 7" descr="图片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98992" y="1377696"/>
            <a:ext cx="3493010" cy="5480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图片 1" descr="图片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528" y="69788"/>
            <a:ext cx="2403914" cy="853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图片 1" descr="图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954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五步改善与家长的沟通"/>
          <p:cNvSpPr txBox="1"/>
          <p:nvPr/>
        </p:nvSpPr>
        <p:spPr>
          <a:xfrm>
            <a:off x="4222384" y="2708275"/>
            <a:ext cx="3761737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3600">
                <a:solidFill>
                  <a:srgbClr val="2E509B"/>
                </a:solidFill>
                <a:latin typeface="等线"/>
                <a:ea typeface="等线"/>
                <a:cs typeface="等线"/>
                <a:sym typeface="等线"/>
              </a:defRPr>
            </a:lvl1pPr>
          </a:lstStyle>
          <a:p>
            <a:pPr/>
            <a:r>
              <a:t>（一）认知与学习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效应4：有关联 记得住"/>
          <p:cNvSpPr txBox="1"/>
          <p:nvPr>
            <p:ph type="title" idx="4294967295"/>
          </p:nvPr>
        </p:nvSpPr>
        <p:spPr>
          <a:xfrm>
            <a:off x="-1266825" y="1227289"/>
            <a:ext cx="8229600" cy="936628"/>
          </a:xfrm>
          <a:prstGeom prst="rect">
            <a:avLst/>
          </a:prstGeom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b="1" sz="3000">
                <a:latin typeface="Times"/>
                <a:ea typeface="Times"/>
                <a:cs typeface="Times"/>
                <a:sym typeface="Times"/>
              </a:defRPr>
            </a:pPr>
            <a:r>
              <a:t> </a:t>
            </a:r>
            <a:r>
              <a:rPr b="0"/>
              <a:t>效应</a:t>
            </a:r>
            <a:r>
              <a:t>4</a:t>
            </a:r>
            <a:r>
              <a:rPr b="0"/>
              <a:t>：有关联 记得住</a:t>
            </a:r>
          </a:p>
        </p:txBody>
      </p:sp>
      <p:sp>
        <p:nvSpPr>
          <p:cNvPr id="294" name="文本"/>
          <p:cNvSpPr txBox="1"/>
          <p:nvPr/>
        </p:nvSpPr>
        <p:spPr>
          <a:xfrm>
            <a:off x="2495549" y="2060574"/>
            <a:ext cx="8027990" cy="916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>
              <a:defRPr b="1">
                <a:solidFill>
                  <a:srgbClr val="0000FF"/>
                </a:solidFill>
              </a:defRPr>
            </a:pPr>
          </a:p>
        </p:txBody>
      </p:sp>
      <p:pic>
        <p:nvPicPr>
          <p:cNvPr id="29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01597" y="3275155"/>
            <a:ext cx="1801815" cy="2663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图片 13" descr="图片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标题 1"/>
          <p:cNvSpPr txBox="1"/>
          <p:nvPr/>
        </p:nvSpPr>
        <p:spPr>
          <a:xfrm>
            <a:off x="3947028" y="332726"/>
            <a:ext cx="5003936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（一）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认知与学习</a:t>
            </a:r>
          </a:p>
        </p:txBody>
      </p:sp>
      <p:sp>
        <p:nvSpPr>
          <p:cNvPr id="298" name="1、 遗忘先快后慢…"/>
          <p:cNvSpPr txBox="1"/>
          <p:nvPr>
            <p:ph type="body" idx="4294967295"/>
          </p:nvPr>
        </p:nvSpPr>
        <p:spPr>
          <a:xfrm>
            <a:off x="1030605" y="1977070"/>
            <a:ext cx="7848601" cy="4525966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342900" indent="-342900">
              <a:lnSpc>
                <a:spcPct val="100000"/>
              </a:lnSpc>
              <a:spcBef>
                <a:spcPts val="800"/>
              </a:spcBef>
              <a:buSzTx/>
              <a:buNone/>
              <a:defRPr b="1" sz="3600">
                <a:solidFill>
                  <a:srgbClr val="0000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</a:t>
            </a:r>
            <a:r>
              <a:rPr sz="2600">
                <a:solidFill>
                  <a:srgbClr val="0433FF"/>
                </a:solidFill>
                <a:latin typeface="Times"/>
                <a:ea typeface="Times"/>
                <a:cs typeface="Times"/>
                <a:sym typeface="Times"/>
              </a:rPr>
              <a:t>1、 不同材料的遗忘有差异吗？</a:t>
            </a:r>
          </a:p>
        </p:txBody>
      </p:sp>
      <p:pic>
        <p:nvPicPr>
          <p:cNvPr id="299" name="c:\DOCUME~1\ADMINI~1\APPLIC~1\360se6\USERDA~1\Temp\ZXXKCO~1.JPG" descr="c:\DOCUME~1\ADMINI~1\APPLIC~1\360se6\USERDA~1\Temp\ZXXKCO~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56078" y="2935575"/>
            <a:ext cx="4899140" cy="3342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rat cage" descr="rat c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0030" y="1429385"/>
            <a:ext cx="3683002" cy="3683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EC ratPC" descr="EC ratPC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3770" y="2146935"/>
            <a:ext cx="3253742" cy="2179322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贫乏环境"/>
          <p:cNvSpPr txBox="1"/>
          <p:nvPr/>
        </p:nvSpPr>
        <p:spPr>
          <a:xfrm>
            <a:off x="2755581" y="1429383"/>
            <a:ext cx="1752602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000"/>
              </a:spcBef>
              <a:defRPr b="1" sz="24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贫乏环境</a:t>
            </a:r>
          </a:p>
        </p:txBody>
      </p:sp>
      <p:sp>
        <p:nvSpPr>
          <p:cNvPr id="304" name="丰富环境"/>
          <p:cNvSpPr txBox="1"/>
          <p:nvPr/>
        </p:nvSpPr>
        <p:spPr>
          <a:xfrm>
            <a:off x="6924357" y="1429383"/>
            <a:ext cx="1752603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000"/>
              </a:spcBef>
              <a:defRPr b="1" sz="24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丰富环境</a:t>
            </a:r>
          </a:p>
        </p:txBody>
      </p:sp>
      <p:pic>
        <p:nvPicPr>
          <p:cNvPr id="305" name="12673_Myers_Psy_8e_fig" descr="12673_Myers_Psy_8e_fig"/>
          <p:cNvPicPr>
            <a:picLocks noChangeAspect="1"/>
          </p:cNvPicPr>
          <p:nvPr/>
        </p:nvPicPr>
        <p:blipFill>
          <a:blip r:embed="rId4">
            <a:extLst/>
          </a:blip>
          <a:srcRect l="0" t="0" r="61259" b="0"/>
          <a:stretch>
            <a:fillRect/>
          </a:stretch>
        </p:blipFill>
        <p:spPr>
          <a:xfrm>
            <a:off x="2014220" y="4215129"/>
            <a:ext cx="2878457" cy="2642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12673_Myers_Psy_8e_fig" descr="12673_Myers_Psy_8e_fig"/>
          <p:cNvPicPr>
            <a:picLocks noChangeAspect="1"/>
          </p:cNvPicPr>
          <p:nvPr/>
        </p:nvPicPr>
        <p:blipFill>
          <a:blip r:embed="rId4">
            <a:extLst/>
          </a:blip>
          <a:srcRect l="38740" t="0" r="0" b="0"/>
          <a:stretch>
            <a:fillRect/>
          </a:stretch>
        </p:blipFill>
        <p:spPr>
          <a:xfrm>
            <a:off x="6033768" y="4601845"/>
            <a:ext cx="3884298" cy="2256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图片 13" descr="图片 1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标题 1"/>
          <p:cNvSpPr txBox="1"/>
          <p:nvPr/>
        </p:nvSpPr>
        <p:spPr>
          <a:xfrm>
            <a:off x="3947028" y="332726"/>
            <a:ext cx="5003936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（一）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认知与学习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6" grpId="2"/>
      <p:bldP build="whole" bldLvl="1" animBg="1" rev="0" advAuto="0" spid="30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2" descr="图片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36700"/>
            <a:ext cx="1054100" cy="378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图片 8" descr="图片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98992" y="1377696"/>
            <a:ext cx="3493010" cy="5480304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文本框 4"/>
          <p:cNvSpPr txBox="1"/>
          <p:nvPr/>
        </p:nvSpPr>
        <p:spPr>
          <a:xfrm>
            <a:off x="2862445" y="1906134"/>
            <a:ext cx="6466710" cy="2631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b="1" sz="3600">
                <a:solidFill>
                  <a:srgbClr val="0073C5"/>
                </a:solidFill>
                <a:latin typeface="DengXian"/>
                <a:ea typeface="DengXian"/>
                <a:cs typeface="DengXian"/>
                <a:sym typeface="DengXian"/>
              </a:defRPr>
            </a:pPr>
            <a:r>
              <a:t>一、内容概述</a:t>
            </a:r>
          </a:p>
          <a:p>
            <a:pPr>
              <a:lnSpc>
                <a:spcPct val="150000"/>
              </a:lnSpc>
              <a:defRPr b="1" sz="3600">
                <a:solidFill>
                  <a:srgbClr val="002060"/>
                </a:solidFill>
                <a:latin typeface="DengXian"/>
                <a:ea typeface="DengXian"/>
                <a:cs typeface="DengXian"/>
                <a:sym typeface="DengXian"/>
              </a:defRPr>
            </a:pPr>
            <a:r>
              <a:t>二、学习内容</a:t>
            </a:r>
          </a:p>
          <a:p>
            <a:pPr>
              <a:lnSpc>
                <a:spcPct val="150000"/>
              </a:lnSpc>
              <a:defRPr b="1" sz="3600">
                <a:solidFill>
                  <a:srgbClr val="002060"/>
                </a:solidFill>
                <a:latin typeface="DengXian"/>
                <a:ea typeface="DengXian"/>
                <a:cs typeface="DengXian"/>
                <a:sym typeface="DengXian"/>
              </a:defRPr>
            </a:pPr>
            <a:r>
              <a:t>三、资源推荐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38612" y="1357312"/>
            <a:ext cx="2773365" cy="306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67212" y="4056062"/>
            <a:ext cx="2773365" cy="1928815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驾驶经验改变出租车司机的脑结构"/>
          <p:cNvSpPr txBox="1"/>
          <p:nvPr>
            <p:ph type="title" idx="4294967295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</p:spPr>
        <p:txBody>
          <a:bodyPr lIns="45718" tIns="45718" rIns="45718" bIns="45718"/>
          <a:lstStyle>
            <a:lvl1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驾驶经验改变出租车司机的脑结构</a:t>
            </a:r>
          </a:p>
        </p:txBody>
      </p:sp>
      <p:pic>
        <p:nvPicPr>
          <p:cNvPr id="313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66910" y="814387"/>
            <a:ext cx="5173665" cy="5595938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Maguire, et al., 2000"/>
          <p:cNvSpPr txBox="1"/>
          <p:nvPr/>
        </p:nvSpPr>
        <p:spPr>
          <a:xfrm>
            <a:off x="7953374" y="6315485"/>
            <a:ext cx="2420941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Maguire, et al., 2000</a:t>
            </a:r>
          </a:p>
        </p:txBody>
      </p:sp>
      <p:pic>
        <p:nvPicPr>
          <p:cNvPr id="315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24835" y="887412"/>
            <a:ext cx="1876428" cy="1430338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开出租的时间（月）"/>
          <p:cNvSpPr txBox="1"/>
          <p:nvPr/>
        </p:nvSpPr>
        <p:spPr>
          <a:xfrm>
            <a:off x="3309937" y="3428998"/>
            <a:ext cx="2357440" cy="4089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开出租的时间（月）</a:t>
            </a:r>
          </a:p>
        </p:txBody>
      </p:sp>
      <p:sp>
        <p:nvSpPr>
          <p:cNvPr id="317" name="海马体积"/>
          <p:cNvSpPr txBox="1"/>
          <p:nvPr/>
        </p:nvSpPr>
        <p:spPr>
          <a:xfrm>
            <a:off x="1523999" y="4786312"/>
            <a:ext cx="571504" cy="7264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海马体积</a:t>
            </a:r>
          </a:p>
        </p:txBody>
      </p:sp>
      <p:sp>
        <p:nvSpPr>
          <p:cNvPr id="318" name="海马"/>
          <p:cNvSpPr txBox="1"/>
          <p:nvPr/>
        </p:nvSpPr>
        <p:spPr>
          <a:xfrm>
            <a:off x="7512050" y="1514474"/>
            <a:ext cx="714375" cy="4089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solidFill>
                  <a:srgbClr val="FF6699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海马</a:t>
            </a:r>
          </a:p>
        </p:txBody>
      </p:sp>
      <p:pic>
        <p:nvPicPr>
          <p:cNvPr id="319" name="image.jpeg" descr="image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26300" y="2409825"/>
            <a:ext cx="3286125" cy="4354513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伦敦出租车司机负责心理地图搜索的…"/>
          <p:cNvSpPr txBox="1"/>
          <p:nvPr>
            <p:ph type="body" sz="quarter" idx="4294967295"/>
          </p:nvPr>
        </p:nvSpPr>
        <p:spPr>
          <a:xfrm>
            <a:off x="1738310" y="142873"/>
            <a:ext cx="8507416" cy="1285879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342900" indent="-342900" algn="ctr">
              <a:lnSpc>
                <a:spcPct val="100000"/>
              </a:lnSpc>
              <a:spcBef>
                <a:spcPts val="500"/>
              </a:spcBef>
              <a:defRPr b="1" sz="2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伦敦出租车司机负责心理地图搜索的</a:t>
            </a:r>
          </a:p>
          <a:p>
            <a:pPr marL="342900" indent="-342900" algn="ctr">
              <a:lnSpc>
                <a:spcPct val="100000"/>
              </a:lnSpc>
              <a:spcBef>
                <a:spcPts val="500"/>
              </a:spcBef>
              <a:buSzTx/>
              <a:buNone/>
              <a:defRPr b="1" sz="2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  海马脑区比一般人更大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20" grpId="1"/>
      <p:bldP build="whole" bldLvl="1" animBg="1" rev="0" advAuto="0" spid="318" grpId="5"/>
      <p:bldP build="whole" bldLvl="1" animBg="1" rev="0" advAuto="0" spid="317" grpId="7"/>
      <p:bldP build="whole" bldLvl="1" animBg="1" rev="0" advAuto="0" spid="313" grpId="2"/>
      <p:bldP build="whole" bldLvl="1" animBg="1" rev="0" advAuto="0" spid="316" grpId="6"/>
      <p:bldP build="whole" bldLvl="1" animBg="1" rev="0" advAuto="0" spid="315" grpId="4"/>
      <p:bldP build="whole" bldLvl="1" animBg="1" rev="0" advAuto="0" spid="319" grpId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文本"/>
          <p:cNvSpPr txBox="1"/>
          <p:nvPr/>
        </p:nvSpPr>
        <p:spPr>
          <a:xfrm>
            <a:off x="2495549" y="2060574"/>
            <a:ext cx="8027990" cy="916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>
              <a:defRPr b="1">
                <a:solidFill>
                  <a:srgbClr val="0000FF"/>
                </a:solidFill>
              </a:defRPr>
            </a:pPr>
          </a:p>
        </p:txBody>
      </p:sp>
      <p:sp>
        <p:nvSpPr>
          <p:cNvPr id="325" name="正文"/>
          <p:cNvSpPr txBox="1"/>
          <p:nvPr>
            <p:ph type="body" idx="4294967295"/>
          </p:nvPr>
        </p:nvSpPr>
        <p:spPr>
          <a:xfrm>
            <a:off x="2495550" y="1773235"/>
            <a:ext cx="7848600" cy="4525965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800"/>
              </a:spcBef>
              <a:buSzTx/>
              <a:buNone/>
              <a:defRPr b="1" sz="3600">
                <a:solidFill>
                  <a:srgbClr val="0000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  </a:t>
            </a:r>
          </a:p>
        </p:txBody>
      </p:sp>
      <p:sp>
        <p:nvSpPr>
          <p:cNvPr id="326" name="三角形面积公式？…"/>
          <p:cNvSpPr txBox="1"/>
          <p:nvPr/>
        </p:nvSpPr>
        <p:spPr>
          <a:xfrm>
            <a:off x="2702061" y="1755299"/>
            <a:ext cx="5160691" cy="369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b="1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</a:p>
          <a:p>
            <a:pPr algn="ctr">
              <a:defRPr b="1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</a:p>
          <a:p>
            <a:pPr>
              <a:buSzPct val="100000"/>
              <a:buFont typeface="Helvetica"/>
              <a:buChar char="➢"/>
              <a:defRPr b="1" sz="2800">
                <a:solidFill>
                  <a:srgbClr val="002B85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三角形面积公式？</a:t>
            </a:r>
          </a:p>
          <a:p>
            <a:pPr>
              <a:buSzPct val="100000"/>
              <a:buFont typeface="Helvetica"/>
              <a:buChar char="➢"/>
              <a:defRPr b="1" sz="2800">
                <a:solidFill>
                  <a:srgbClr val="002B85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Sin Cos？  </a:t>
            </a:r>
          </a:p>
          <a:p>
            <a:pPr>
              <a:buSzPct val="100000"/>
              <a:buFont typeface="Helvetica"/>
              <a:buChar char="➢"/>
              <a:defRPr b="1" sz="2800">
                <a:solidFill>
                  <a:srgbClr val="002B85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漂浮 悬浮 沉？</a:t>
            </a:r>
          </a:p>
          <a:p>
            <a:pPr>
              <a:buSzPct val="100000"/>
              <a:buFont typeface="Helvetica"/>
              <a:buChar char="➢"/>
              <a:defRPr b="1" sz="2800">
                <a:solidFill>
                  <a:srgbClr val="002B85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图形之间的关系？</a:t>
            </a:r>
          </a:p>
          <a:p>
            <a:pPr>
              <a:buSzPct val="100000"/>
              <a:buFont typeface="Helvetica"/>
              <a:buChar char="➢"/>
              <a:defRPr b="1" sz="2800">
                <a:solidFill>
                  <a:srgbClr val="002B85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面积体积单位换算？</a:t>
            </a:r>
          </a:p>
          <a:p>
            <a:pPr>
              <a:buSzPct val="100000"/>
              <a:buFont typeface="Helvetica"/>
              <a:buChar char="➢"/>
              <a:defRPr b="1" sz="2800">
                <a:solidFill>
                  <a:srgbClr val="002B85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出国英语交流？</a:t>
            </a:r>
          </a:p>
        </p:txBody>
      </p:sp>
      <p:pic>
        <p:nvPicPr>
          <p:cNvPr id="327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标题 1"/>
          <p:cNvSpPr txBox="1"/>
          <p:nvPr/>
        </p:nvSpPr>
        <p:spPr>
          <a:xfrm>
            <a:off x="3947028" y="332726"/>
            <a:ext cx="5003936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（一）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认知与学习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文本"/>
          <p:cNvSpPr txBox="1"/>
          <p:nvPr/>
        </p:nvSpPr>
        <p:spPr>
          <a:xfrm>
            <a:off x="4168775" y="4656137"/>
            <a:ext cx="3917950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3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1369" y="2033270"/>
            <a:ext cx="5197477" cy="4620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99580" y="2299970"/>
            <a:ext cx="3732532" cy="4353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标题 1"/>
          <p:cNvSpPr txBox="1"/>
          <p:nvPr/>
        </p:nvSpPr>
        <p:spPr>
          <a:xfrm>
            <a:off x="3947028" y="332726"/>
            <a:ext cx="5003936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（一）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认知与学习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正文"/>
          <p:cNvSpPr txBox="1"/>
          <p:nvPr>
            <p:ph type="body" idx="4294967295"/>
          </p:nvPr>
        </p:nvSpPr>
        <p:spPr>
          <a:xfrm>
            <a:off x="1952625" y="1357310"/>
            <a:ext cx="8258175" cy="5114930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1" marL="0" indent="457200">
              <a:lnSpc>
                <a:spcPct val="150000"/>
              </a:lnSpc>
              <a:spcBef>
                <a:spcPts val="0"/>
              </a:spcBef>
              <a:buSzTx/>
              <a:buNone/>
              <a:defRPr sz="2400">
                <a:solidFill>
                  <a:srgbClr val="0033CC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 </a:t>
            </a:r>
          </a:p>
        </p:txBody>
      </p:sp>
      <p:pic>
        <p:nvPicPr>
          <p:cNvPr id="337" name="http://www.biovip.com/upload/2011/8/5123453859.jpg" descr="http://www.biovip.com/upload/2011/8/512345385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9196" y="2397760"/>
            <a:ext cx="7475223" cy="4131310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一类细胞能修剪神经元之间的连接，形成特定的网络连接，它们会‘吃掉’神经元突触 ，留出空间给那些最有效的连接，让它们变得更强健。——《科学》"/>
          <p:cNvSpPr txBox="1"/>
          <p:nvPr/>
        </p:nvSpPr>
        <p:spPr>
          <a:xfrm>
            <a:off x="941069" y="1408524"/>
            <a:ext cx="10531476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400">
                <a:solidFill>
                  <a:srgbClr val="002B85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一类细胞能修剪神经元之间的连接，形成特定的网络连接，它们会‘吃掉’神经元突触 ，留出空间给那些最有效的连接，让它们变得更强健。——《科学》</a:t>
            </a:r>
          </a:p>
        </p:txBody>
      </p:sp>
      <p:pic>
        <p:nvPicPr>
          <p:cNvPr id="339" name="图片 13" descr="图片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标题 1"/>
          <p:cNvSpPr txBox="1"/>
          <p:nvPr/>
        </p:nvSpPr>
        <p:spPr>
          <a:xfrm>
            <a:off x="3947028" y="332726"/>
            <a:ext cx="5003936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（一）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认知与学习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效应4：有关联  记得住"/>
          <p:cNvSpPr txBox="1"/>
          <p:nvPr>
            <p:ph type="title" idx="4294967295"/>
          </p:nvPr>
        </p:nvSpPr>
        <p:spPr>
          <a:xfrm>
            <a:off x="-1628949" y="1262696"/>
            <a:ext cx="8229601" cy="936628"/>
          </a:xfrm>
          <a:prstGeom prst="rect">
            <a:avLst/>
          </a:prstGeom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b="1" sz="3000">
                <a:latin typeface="Times"/>
                <a:ea typeface="Times"/>
                <a:cs typeface="Times"/>
                <a:sym typeface="Times"/>
              </a:defRPr>
            </a:pPr>
            <a:r>
              <a:t> </a:t>
            </a:r>
            <a:r>
              <a:rPr b="0"/>
              <a:t>效应</a:t>
            </a:r>
            <a:r>
              <a:t>4</a:t>
            </a:r>
            <a:r>
              <a:rPr b="0"/>
              <a:t>：有关联  记得住</a:t>
            </a:r>
          </a:p>
        </p:txBody>
      </p:sp>
      <p:sp>
        <p:nvSpPr>
          <p:cNvPr id="343" name="文本"/>
          <p:cNvSpPr txBox="1"/>
          <p:nvPr/>
        </p:nvSpPr>
        <p:spPr>
          <a:xfrm>
            <a:off x="2495549" y="2060574"/>
            <a:ext cx="8027990" cy="916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>
              <a:defRPr b="1">
                <a:solidFill>
                  <a:srgbClr val="0000FF"/>
                </a:solidFill>
              </a:defRPr>
            </a:pPr>
          </a:p>
        </p:txBody>
      </p:sp>
      <p:sp>
        <p:nvSpPr>
          <p:cNvPr id="344" name="3、 如何提升记忆效果？"/>
          <p:cNvSpPr txBox="1"/>
          <p:nvPr>
            <p:ph type="body" sz="half" idx="4294967295"/>
          </p:nvPr>
        </p:nvSpPr>
        <p:spPr>
          <a:xfrm>
            <a:off x="593724" y="3347720"/>
            <a:ext cx="4317655" cy="4526282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342900" indent="-342900">
              <a:lnSpc>
                <a:spcPct val="100000"/>
              </a:lnSpc>
              <a:spcBef>
                <a:spcPts val="800"/>
              </a:spcBef>
              <a:buSzTx/>
              <a:buNone/>
              <a:defRPr b="1" sz="2600">
                <a:solidFill>
                  <a:srgbClr val="0000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 2</a:t>
            </a:r>
            <a:r>
              <a:rPr b="0"/>
              <a:t>、 如何提升记忆效果？</a:t>
            </a:r>
          </a:p>
        </p:txBody>
      </p:sp>
      <p:pic>
        <p:nvPicPr>
          <p:cNvPr id="34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6309" y="2103435"/>
            <a:ext cx="6697665" cy="3979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图片 13" descr="图片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标题 1"/>
          <p:cNvSpPr txBox="1"/>
          <p:nvPr/>
        </p:nvSpPr>
        <p:spPr>
          <a:xfrm>
            <a:off x="3947028" y="332726"/>
            <a:ext cx="5003936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（一）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认知与学习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图片 1" descr="图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954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五步改善与家长的沟通"/>
          <p:cNvSpPr txBox="1"/>
          <p:nvPr/>
        </p:nvSpPr>
        <p:spPr>
          <a:xfrm>
            <a:off x="4222384" y="2708275"/>
            <a:ext cx="3761737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3600">
                <a:solidFill>
                  <a:srgbClr val="2E509B"/>
                </a:solidFill>
                <a:latin typeface="等线"/>
                <a:ea typeface="等线"/>
                <a:cs typeface="等线"/>
                <a:sym typeface="等线"/>
              </a:defRPr>
            </a:lvl1pPr>
          </a:lstStyle>
          <a:p>
            <a:pPr/>
            <a:r>
              <a:t>（二）动机与学习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真实的故事"/>
          <p:cNvSpPr txBox="1"/>
          <p:nvPr/>
        </p:nvSpPr>
        <p:spPr>
          <a:xfrm>
            <a:off x="-1169670" y="1790065"/>
            <a:ext cx="8143876" cy="1282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lnSpc>
                <a:spcPct val="80000"/>
              </a:lnSpc>
              <a:defRPr b="1">
                <a:solidFill>
                  <a:srgbClr val="002060"/>
                </a:solidFill>
              </a:defRPr>
            </a:pPr>
            <a:r>
              <a:t>       </a:t>
            </a:r>
            <a:br/>
            <a:r>
              <a:t>    </a:t>
            </a:r>
            <a:r>
              <a:rPr sz="2400"/>
              <a:t> </a:t>
            </a:r>
            <a:r>
              <a:rPr sz="1400"/>
              <a:t>      </a:t>
            </a:r>
            <a:br>
              <a:rPr sz="1400"/>
            </a:br>
            <a:r>
              <a:rPr sz="3800">
                <a:solidFill>
                  <a:srgbClr val="0000FF"/>
                </a:solidFill>
              </a:rPr>
              <a:t> </a:t>
            </a:r>
            <a:r>
              <a:rPr b="0" sz="3800">
                <a:solidFill>
                  <a:srgbClr val="002B85"/>
                </a:solidFill>
                <a:latin typeface="宋体"/>
                <a:ea typeface="宋体"/>
                <a:cs typeface="宋体"/>
                <a:sym typeface="宋体"/>
              </a:rPr>
              <a:t>真实的故事</a:t>
            </a:r>
          </a:p>
        </p:txBody>
      </p:sp>
      <p:sp>
        <p:nvSpPr>
          <p:cNvPr id="353" name="正文"/>
          <p:cNvSpPr txBox="1"/>
          <p:nvPr>
            <p:ph type="body" idx="4294967295"/>
          </p:nvPr>
        </p:nvSpPr>
        <p:spPr>
          <a:xfrm>
            <a:off x="2524125" y="1484312"/>
            <a:ext cx="8143875" cy="5214938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0" indent="0">
              <a:lnSpc>
                <a:spcPct val="100000"/>
              </a:lnSpc>
              <a:spcBef>
                <a:spcPts val="700"/>
              </a:spcBef>
              <a:buSzTx/>
              <a:buNone/>
              <a:defRPr b="1">
                <a:latin typeface="+mn-lt"/>
                <a:ea typeface="+mn-ea"/>
                <a:cs typeface="+mn-cs"/>
                <a:sym typeface="Calibri"/>
              </a:defRPr>
            </a:pPr>
            <a:r>
              <a:t>     </a:t>
            </a:r>
            <a:r>
              <a:rPr sz="3200">
                <a:solidFill>
                  <a:srgbClr val="0000FF"/>
                </a:solidFill>
              </a:rPr>
              <a:t>   </a:t>
            </a:r>
            <a:endParaRPr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700"/>
              </a:spcBef>
              <a:buSzTx/>
              <a:buNone/>
              <a:defRPr b="1" sz="3200">
                <a:solidFill>
                  <a:srgbClr val="0000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    </a:t>
            </a:r>
          </a:p>
        </p:txBody>
      </p:sp>
      <p:grpSp>
        <p:nvGrpSpPr>
          <p:cNvPr id="356" name="c:\DOCUME~1\ADMINI~1\APPLIC~1\360se6\USERDA~1\Temp\201205~2.JPG"/>
          <p:cNvGrpSpPr/>
          <p:nvPr/>
        </p:nvGrpSpPr>
        <p:grpSpPr>
          <a:xfrm>
            <a:off x="4583111" y="1457325"/>
            <a:ext cx="3586166" cy="5156200"/>
            <a:chOff x="0" y="0"/>
            <a:chExt cx="3586165" cy="5156200"/>
          </a:xfrm>
        </p:grpSpPr>
        <p:sp>
          <p:nvSpPr>
            <p:cNvPr id="354" name="矩形"/>
            <p:cNvSpPr/>
            <p:nvPr/>
          </p:nvSpPr>
          <p:spPr>
            <a:xfrm>
              <a:off x="-1" y="0"/>
              <a:ext cx="3586166" cy="5156200"/>
            </a:xfrm>
            <a:prstGeom prst="rect">
              <a:avLst/>
            </a:prstGeom>
            <a:solidFill>
              <a:srgbClr val="0000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pic>
          <p:nvPicPr>
            <p:cNvPr id="355" name="201205~2.jpeg" descr="201205~2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3586166" cy="5156200"/>
            </a:xfrm>
            <a:prstGeom prst="rect">
              <a:avLst/>
            </a:prstGeom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</p:pic>
      </p:grpSp>
      <p:pic>
        <p:nvPicPr>
          <p:cNvPr id="357" name="图片 13" descr="图片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标题 1"/>
          <p:cNvSpPr txBox="1"/>
          <p:nvPr/>
        </p:nvSpPr>
        <p:spPr>
          <a:xfrm>
            <a:off x="3947028" y="332726"/>
            <a:ext cx="5003936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（二）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动机与学习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4" y="0"/>
            <a:ext cx="12192001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标题 1"/>
          <p:cNvSpPr txBox="1"/>
          <p:nvPr/>
        </p:nvSpPr>
        <p:spPr>
          <a:xfrm>
            <a:off x="3947028" y="332726"/>
            <a:ext cx="5003936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（二）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动机与学习</a:t>
            </a:r>
          </a:p>
        </p:txBody>
      </p:sp>
      <p:sp>
        <p:nvSpPr>
          <p:cNvPr id="362" name="效应5：过度理由效应"/>
          <p:cNvSpPr txBox="1"/>
          <p:nvPr>
            <p:ph type="title" idx="4294967295"/>
          </p:nvPr>
        </p:nvSpPr>
        <p:spPr>
          <a:xfrm>
            <a:off x="-1628949" y="1262696"/>
            <a:ext cx="8229601" cy="936628"/>
          </a:xfrm>
          <a:prstGeom prst="rect">
            <a:avLst/>
          </a:prstGeom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b="1" sz="3000">
                <a:latin typeface="Times"/>
                <a:ea typeface="Times"/>
                <a:cs typeface="Times"/>
                <a:sym typeface="Times"/>
              </a:defRPr>
            </a:pPr>
            <a:r>
              <a:t> </a:t>
            </a:r>
            <a:r>
              <a:rPr b="0"/>
              <a:t>效应</a:t>
            </a:r>
            <a:r>
              <a:t>5</a:t>
            </a:r>
            <a:r>
              <a:rPr b="0"/>
              <a:t>：过度理由效应</a:t>
            </a:r>
          </a:p>
        </p:txBody>
      </p:sp>
      <p:sp>
        <p:nvSpPr>
          <p:cNvPr id="363" name="1、如果想保持学生的某些学习动机，要给学生更多的内部理由：…"/>
          <p:cNvSpPr txBox="1"/>
          <p:nvPr/>
        </p:nvSpPr>
        <p:spPr>
          <a:xfrm>
            <a:off x="783588" y="2331720"/>
            <a:ext cx="10348767" cy="3520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700"/>
              </a:spcBef>
              <a:defRPr b="1" sz="2800">
                <a:solidFill>
                  <a:srgbClr val="002B85"/>
                </a:solidFill>
              </a:defRPr>
            </a:pPr>
            <a:r>
              <a:t> </a:t>
            </a:r>
            <a:r>
              <a:rPr sz="2600">
                <a:latin typeface="Times"/>
                <a:ea typeface="Times"/>
                <a:cs typeface="Times"/>
                <a:sym typeface="Times"/>
              </a:rPr>
              <a:t>1</a:t>
            </a:r>
            <a:r>
              <a:rPr b="0" sz="2600">
                <a:latin typeface="宋体"/>
                <a:ea typeface="宋体"/>
                <a:cs typeface="宋体"/>
                <a:sym typeface="宋体"/>
              </a:rPr>
              <a:t>、如果想保持学生的某些学习动机，要给学生更多的内部理由</a:t>
            </a:r>
            <a:endParaRPr sz="2600">
              <a:latin typeface="宋体"/>
              <a:ea typeface="宋体"/>
              <a:cs typeface="宋体"/>
              <a:sym typeface="宋体"/>
            </a:endParaRPr>
          </a:p>
          <a:p>
            <a:pPr>
              <a:spcBef>
                <a:spcPts val="700"/>
              </a:spcBef>
              <a:defRPr sz="2600">
                <a:solidFill>
                  <a:srgbClr val="0000FF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 </a:t>
            </a:r>
            <a:r>
              <a:rPr b="1">
                <a:solidFill>
                  <a:srgbClr val="002B85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>
                <a:solidFill>
                  <a:srgbClr val="002B85"/>
                </a:solidFill>
              </a:rPr>
              <a:t>、奖励和表扬的技巧</a:t>
            </a:r>
            <a:endParaRPr b="1">
              <a:latin typeface="Times"/>
              <a:ea typeface="Times"/>
              <a:cs typeface="Times"/>
              <a:sym typeface="Times"/>
            </a:endParaRPr>
          </a:p>
          <a:p>
            <a:pPr>
              <a:spcBef>
                <a:spcPts val="700"/>
              </a:spcBef>
              <a:buSzPct val="100000"/>
              <a:buChar char="●"/>
              <a:defRPr b="1" sz="2600">
                <a:solidFill>
                  <a:srgbClr val="002B85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 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运用</a:t>
            </a:r>
            <a:r>
              <a:t>“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奖励内部动机为主</a:t>
            </a:r>
            <a:r>
              <a:t>”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原理，引导他们朝自我成长的方向发展，不要引导他们仅仅去谋取一些物质上的</a:t>
            </a:r>
            <a:r>
              <a:t>“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利益</a:t>
            </a:r>
            <a:r>
              <a:t>”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。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>
              <a:spcBef>
                <a:spcPts val="700"/>
              </a:spcBef>
              <a:defRPr b="1">
                <a:solidFill>
                  <a:srgbClr val="0000FF"/>
                </a:solidFill>
              </a:defRPr>
            </a:pPr>
          </a:p>
          <a:p>
            <a:pPr algn="ctr">
              <a:spcBef>
                <a:spcPts val="700"/>
              </a:spcBef>
              <a:defRPr b="1"/>
            </a:pPr>
            <a:r>
              <a:t> </a:t>
            </a:r>
            <a:r>
              <a:rPr b="0"/>
              <a:t> </a:t>
            </a:r>
          </a:p>
          <a:p>
            <a:pPr>
              <a:def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很想了解陆地上发生的事，却因为只能在水中呼吸而无法实</a:t>
            </a:r>
          </a:p>
          <a:p>
            <a:pPr>
              <a:def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现。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课堂教学"/>
          <p:cNvSpPr txBox="1"/>
          <p:nvPr>
            <p:ph type="title" idx="4294967295"/>
          </p:nvPr>
        </p:nvSpPr>
        <p:spPr>
          <a:xfrm>
            <a:off x="1276984" y="1342706"/>
            <a:ext cx="8651876" cy="11430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000">
                <a:solidFill>
                  <a:srgbClr val="002B85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课堂教学</a:t>
            </a:r>
          </a:p>
        </p:txBody>
      </p:sp>
      <p:sp>
        <p:nvSpPr>
          <p:cNvPr id="366" name="幻灯片编号"/>
          <p:cNvSpPr txBox="1"/>
          <p:nvPr>
            <p:ph type="sldNum" sz="quarter" idx="4294967295"/>
          </p:nvPr>
        </p:nvSpPr>
        <p:spPr>
          <a:xfrm>
            <a:off x="11308745" y="6404293"/>
            <a:ext cx="273653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>
              <a:defRPr>
                <a:solidFill>
                  <a:srgbClr val="898989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67" name="不要将布置额外作业作为一种惩罚，我们希望学生喜欢学习而不是厌恶学习；…"/>
          <p:cNvSpPr txBox="1"/>
          <p:nvPr/>
        </p:nvSpPr>
        <p:spPr>
          <a:xfrm>
            <a:off x="1181416" y="2016125"/>
            <a:ext cx="9893936" cy="4375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341" tIns="45341" rIns="45341" bIns="45341">
            <a:spAutoFit/>
          </a:bodyPr>
          <a:lstStyle/>
          <a:p>
            <a:pPr marL="318770" indent="-318770" defTabSz="850900">
              <a:spcBef>
                <a:spcPts val="7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 marL="318770" indent="-318770" defTabSz="850900">
              <a:spcBef>
                <a:spcPts val="800"/>
              </a:spcBef>
              <a:buSzPct val="100000"/>
              <a:buChar char="•"/>
              <a:defRPr sz="2800">
                <a:solidFill>
                  <a:srgbClr val="002B85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不要将布置额外作业作为一种惩罚，我们希望学生喜欢学习而不是厌恶学习；</a:t>
            </a:r>
          </a:p>
          <a:p>
            <a:pPr marL="318770" indent="-318770" defTabSz="850900">
              <a:spcBef>
                <a:spcPts val="800"/>
              </a:spcBef>
              <a:buSzPct val="100000"/>
              <a:buChar char="•"/>
              <a:defRPr sz="2800">
                <a:solidFill>
                  <a:srgbClr val="002B85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审视一下哪些纪律是学生容易违反的，重新考虑一下这些纪律及其结果 </a:t>
            </a:r>
          </a:p>
          <a:p>
            <a:pPr marL="318770" indent="-318770" defTabSz="850900">
              <a:spcBef>
                <a:spcPts val="800"/>
              </a:spcBef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 marL="318770" indent="-318770" defTabSz="850900">
              <a:spcBef>
                <a:spcPts val="700"/>
              </a:spcBef>
              <a:buSzPct val="100000"/>
              <a:buChar char="•"/>
              <a:defRPr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18770" indent="-318770" defTabSz="850900">
              <a:spcBef>
                <a:spcPts val="700"/>
              </a:spcBef>
              <a:buSzPct val="100000"/>
              <a:buChar char="•"/>
              <a:defRPr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18770" indent="-318770" defTabSz="850900">
              <a:spcBef>
                <a:spcPts val="700"/>
              </a:spcBef>
              <a:buSzPct val="100000"/>
              <a:buChar char="•"/>
              <a:defRPr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68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4" y="0"/>
            <a:ext cx="12192001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标题 1"/>
          <p:cNvSpPr txBox="1"/>
          <p:nvPr/>
        </p:nvSpPr>
        <p:spPr>
          <a:xfrm>
            <a:off x="3947028" y="332726"/>
            <a:ext cx="5003936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（二）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动机与学习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正文"/>
          <p:cNvSpPr txBox="1"/>
          <p:nvPr>
            <p:ph type="body" idx="4294967295"/>
          </p:nvPr>
        </p:nvSpPr>
        <p:spPr>
          <a:xfrm>
            <a:off x="2524125" y="1484312"/>
            <a:ext cx="8143875" cy="5214938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0" indent="0">
              <a:lnSpc>
                <a:spcPct val="100000"/>
              </a:lnSpc>
              <a:spcBef>
                <a:spcPts val="700"/>
              </a:spcBef>
              <a:buSzTx/>
              <a:buNone/>
              <a:defRPr b="1">
                <a:latin typeface="+mn-lt"/>
                <a:ea typeface="+mn-ea"/>
                <a:cs typeface="+mn-cs"/>
                <a:sym typeface="Calibri"/>
              </a:defRPr>
            </a:pPr>
            <a:r>
              <a:t>     </a:t>
            </a:r>
            <a:r>
              <a:rPr sz="3200">
                <a:solidFill>
                  <a:srgbClr val="0000FF"/>
                </a:solidFill>
              </a:rPr>
              <a:t>   </a:t>
            </a:r>
            <a:endParaRPr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700"/>
              </a:spcBef>
              <a:buSzTx/>
              <a:buNone/>
              <a:defRPr b="1" sz="3200">
                <a:solidFill>
                  <a:srgbClr val="0000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    </a:t>
            </a:r>
          </a:p>
        </p:txBody>
      </p:sp>
      <p:sp>
        <p:nvSpPr>
          <p:cNvPr id="372" name="很想了解陆地上发生的事，却因为只能在水中呼吸而无法实…"/>
          <p:cNvSpPr txBox="1"/>
          <p:nvPr/>
        </p:nvSpPr>
        <p:spPr>
          <a:xfrm>
            <a:off x="2711449" y="2060575"/>
            <a:ext cx="7345365" cy="174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600"/>
              </a:spcBef>
              <a:defRPr b="1">
                <a:solidFill>
                  <a:srgbClr val="0000FF"/>
                </a:solidFill>
              </a:defRPr>
            </a:pPr>
            <a:r>
              <a:t>  </a:t>
            </a:r>
          </a:p>
          <a:p>
            <a:pPr>
              <a:spcBef>
                <a:spcPts val="700"/>
              </a:spcBef>
              <a:defRPr b="1">
                <a:solidFill>
                  <a:srgbClr val="0000FF"/>
                </a:solidFill>
              </a:defRPr>
            </a:pPr>
          </a:p>
          <a:p>
            <a:pPr algn="ctr">
              <a:spcBef>
                <a:spcPts val="700"/>
              </a:spcBef>
              <a:defRPr b="1"/>
            </a:pPr>
            <a:r>
              <a:t> </a:t>
            </a:r>
            <a:r>
              <a:rPr b="0"/>
              <a:t> </a:t>
            </a:r>
          </a:p>
          <a:p>
            <a:pPr>
              <a:def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很想了解陆地上发生的事，却因为只能在水中呼吸而无法实</a:t>
            </a:r>
          </a:p>
          <a:p>
            <a:pPr>
              <a:def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现。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 </a:t>
            </a:r>
          </a:p>
        </p:txBody>
      </p:sp>
      <p:sp>
        <p:nvSpPr>
          <p:cNvPr id="373" name="君子坦荡荡，小人写作业。…"/>
          <p:cNvSpPr txBox="1"/>
          <p:nvPr/>
        </p:nvSpPr>
        <p:spPr>
          <a:xfrm>
            <a:off x="2005805" y="1550670"/>
            <a:ext cx="9180515" cy="443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200">
                <a:solidFill>
                  <a:srgbClr val="002B85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君子坦荡荡，小人写作业。</a:t>
            </a:r>
          </a:p>
          <a:p>
            <a:pPr>
              <a:defRPr sz="3200">
                <a:solidFill>
                  <a:srgbClr val="002B85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商女不知亡国恨，一天到晚写作业。</a:t>
            </a:r>
          </a:p>
          <a:p>
            <a:pPr>
              <a:defRPr sz="3200">
                <a:solidFill>
                  <a:srgbClr val="002B85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举头望明月，低头写作业。</a:t>
            </a:r>
          </a:p>
          <a:p>
            <a:pPr>
              <a:defRPr sz="3200">
                <a:solidFill>
                  <a:srgbClr val="002B85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洛阳亲友如相问，就说我在写作业。</a:t>
            </a:r>
          </a:p>
          <a:p>
            <a:pPr>
              <a:defRPr sz="3200">
                <a:solidFill>
                  <a:srgbClr val="002B85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少壮不努力，老大写作业。</a:t>
            </a:r>
          </a:p>
          <a:p>
            <a:pPr>
              <a:defRPr sz="3200">
                <a:solidFill>
                  <a:srgbClr val="002B85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垂死病中惊坐起，今天还没写作业。</a:t>
            </a:r>
          </a:p>
          <a:p>
            <a:pPr>
              <a:defRPr sz="3200">
                <a:solidFill>
                  <a:srgbClr val="002B85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生当作人杰，死亦写作业。</a:t>
            </a:r>
          </a:p>
          <a:p>
            <a:pPr>
              <a:defRPr sz="3200">
                <a:solidFill>
                  <a:srgbClr val="002B85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人生自古谁无死，来生继续写作业。</a:t>
            </a:r>
          </a:p>
          <a:p>
            <a:pPr>
              <a:defRPr sz="3200">
                <a:solidFill>
                  <a:srgbClr val="002B85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众里寻他千百度，蓦然回首，那人正在写作业。</a:t>
            </a:r>
          </a:p>
        </p:txBody>
      </p:sp>
      <p:pic>
        <p:nvPicPr>
          <p:cNvPr id="374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标题 1"/>
          <p:cNvSpPr txBox="1"/>
          <p:nvPr/>
        </p:nvSpPr>
        <p:spPr>
          <a:xfrm>
            <a:off x="3947028" y="332726"/>
            <a:ext cx="5003936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（二）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动机与学习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学习是人一生的主题：活到老、学到老"/>
          <p:cNvSpPr txBox="1"/>
          <p:nvPr>
            <p:ph type="title" idx="4294967295"/>
          </p:nvPr>
        </p:nvSpPr>
        <p:spPr>
          <a:xfrm>
            <a:off x="1648142" y="1307463"/>
            <a:ext cx="8229602" cy="1143004"/>
          </a:xfrm>
          <a:prstGeom prst="rect">
            <a:avLst/>
          </a:prstGeom>
        </p:spPr>
        <p:txBody>
          <a:bodyPr lIns="45718" tIns="45718" rIns="45718" bIns="45718"/>
          <a:lstStyle>
            <a:lvl1pPr algn="ctr">
              <a:lnSpc>
                <a:spcPct val="100000"/>
              </a:lnSpc>
              <a:defRPr b="1" sz="32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学习是人一生的主题：活到老、学到老</a:t>
            </a:r>
          </a:p>
        </p:txBody>
      </p:sp>
      <p:grpSp>
        <p:nvGrpSpPr>
          <p:cNvPr id="142" name="成组"/>
          <p:cNvGrpSpPr/>
          <p:nvPr/>
        </p:nvGrpSpPr>
        <p:grpSpPr>
          <a:xfrm>
            <a:off x="1764028" y="2242815"/>
            <a:ext cx="8915405" cy="4289432"/>
            <a:chOff x="0" y="-1"/>
            <a:chExt cx="8915403" cy="4289430"/>
          </a:xfrm>
        </p:grpSpPr>
        <p:pic>
          <p:nvPicPr>
            <p:cNvPr id="135" name="儿童学习" descr="儿童学习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6656" b="0"/>
            <a:stretch>
              <a:fillRect/>
            </a:stretch>
          </p:blipFill>
          <p:spPr>
            <a:xfrm>
              <a:off x="2799766" y="19944"/>
              <a:ext cx="2951534" cy="20671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8" name="成组"/>
            <p:cNvGrpSpPr/>
            <p:nvPr/>
          </p:nvGrpSpPr>
          <p:grpSpPr>
            <a:xfrm>
              <a:off x="-1" y="-2"/>
              <a:ext cx="2736229" cy="2087111"/>
              <a:chOff x="0" y="0"/>
              <a:chExt cx="2736227" cy="2087109"/>
            </a:xfrm>
          </p:grpSpPr>
          <p:pic>
            <p:nvPicPr>
              <p:cNvPr id="136" name="ilashhhh[1]" descr="ilashhhh[1]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-1"/>
                <a:ext cx="2736228" cy="20871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37" name="“MOMMY&quot;"/>
              <p:cNvSpPr txBox="1"/>
              <p:nvPr/>
            </p:nvSpPr>
            <p:spPr>
              <a:xfrm>
                <a:off x="0" y="1621340"/>
                <a:ext cx="1255285" cy="3754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t">
                <a:sp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t>“</a:t>
                </a:r>
                <a:r>
                  <a:rPr>
                    <a:latin typeface="楷体_GB2312"/>
                    <a:ea typeface="楷体_GB2312"/>
                    <a:cs typeface="楷体_GB2312"/>
                    <a:sym typeface="楷体_GB2312"/>
                  </a:rPr>
                  <a:t>MOMMY" </a:t>
                </a:r>
              </a:p>
            </p:txBody>
          </p:sp>
        </p:grpSp>
        <p:pic>
          <p:nvPicPr>
            <p:cNvPr id="139" name="image.png" descr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814840" y="2175764"/>
              <a:ext cx="3100564" cy="2113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image.png" descr="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814840" y="19944"/>
              <a:ext cx="3100564" cy="2067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" name="image.png" descr="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799766" y="2175764"/>
              <a:ext cx="2951534" cy="2113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3" name="Info20101105_44983.jpg" descr="Info20101105_44983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64028" y="4418646"/>
            <a:ext cx="2735266" cy="2101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内容占位符 13" descr="内容占位符 1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0"/>
            <a:ext cx="12191366" cy="115189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标题 1"/>
          <p:cNvSpPr txBox="1"/>
          <p:nvPr/>
        </p:nvSpPr>
        <p:spPr>
          <a:xfrm>
            <a:off x="3878579" y="354329"/>
            <a:ext cx="5659757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一、内容概述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正文"/>
          <p:cNvSpPr txBox="1"/>
          <p:nvPr>
            <p:ph type="body" idx="4294967295"/>
          </p:nvPr>
        </p:nvSpPr>
        <p:spPr>
          <a:xfrm>
            <a:off x="2070100" y="3465512"/>
            <a:ext cx="8143875" cy="5214940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0" indent="0">
              <a:lnSpc>
                <a:spcPct val="100000"/>
              </a:lnSpc>
              <a:spcBef>
                <a:spcPts val="700"/>
              </a:spcBef>
              <a:buSzTx/>
              <a:buNone/>
              <a:defRPr b="1">
                <a:solidFill>
                  <a:srgbClr val="002B85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 </a:t>
            </a:r>
            <a:r>
              <a:rPr sz="3200"/>
              <a:t>   </a:t>
            </a:r>
          </a:p>
          <a:p>
            <a:pPr marL="0" indent="0">
              <a:lnSpc>
                <a:spcPct val="100000"/>
              </a:lnSpc>
              <a:spcBef>
                <a:spcPts val="700"/>
              </a:spcBef>
              <a:buSzTx/>
              <a:buNone/>
              <a:defRPr b="1" sz="3200">
                <a:solidFill>
                  <a:srgbClr val="002B85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    </a:t>
            </a:r>
          </a:p>
        </p:txBody>
      </p:sp>
      <p:pic>
        <p:nvPicPr>
          <p:cNvPr id="378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4" y="0"/>
            <a:ext cx="12192001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标题 1"/>
          <p:cNvSpPr txBox="1"/>
          <p:nvPr/>
        </p:nvSpPr>
        <p:spPr>
          <a:xfrm>
            <a:off x="3947028" y="332726"/>
            <a:ext cx="5003936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（二）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动机与学习</a:t>
            </a:r>
          </a:p>
        </p:txBody>
      </p:sp>
      <p:sp>
        <p:nvSpPr>
          <p:cNvPr id="380" name="效应6：高原效应"/>
          <p:cNvSpPr txBox="1"/>
          <p:nvPr>
            <p:ph type="title" idx="4294967295"/>
          </p:nvPr>
        </p:nvSpPr>
        <p:spPr>
          <a:xfrm>
            <a:off x="-1628949" y="1262696"/>
            <a:ext cx="8229601" cy="936628"/>
          </a:xfrm>
          <a:prstGeom prst="rect">
            <a:avLst/>
          </a:prstGeom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b="1" sz="3000">
                <a:latin typeface="Times"/>
                <a:ea typeface="Times"/>
                <a:cs typeface="Times"/>
                <a:sym typeface="Times"/>
              </a:defRPr>
            </a:pPr>
            <a:r>
              <a:t> </a:t>
            </a:r>
            <a:r>
              <a:rPr b="0"/>
              <a:t>效应</a:t>
            </a:r>
            <a:r>
              <a:t>6</a:t>
            </a:r>
            <a:r>
              <a:rPr b="0"/>
              <a:t>：高原效应</a:t>
            </a:r>
          </a:p>
        </p:txBody>
      </p:sp>
      <p:pic>
        <p:nvPicPr>
          <p:cNvPr id="38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1828" y="2218531"/>
            <a:ext cx="6624641" cy="4198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效应7：倒U 效应"/>
          <p:cNvSpPr txBox="1"/>
          <p:nvPr/>
        </p:nvSpPr>
        <p:spPr>
          <a:xfrm>
            <a:off x="-1529080" y="1449387"/>
            <a:ext cx="8143876" cy="825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lnSpc>
                <a:spcPct val="80000"/>
              </a:lnSpc>
              <a:defRPr b="1">
                <a:solidFill>
                  <a:srgbClr val="002060"/>
                </a:solidFill>
              </a:defRPr>
            </a:pPr>
            <a:r>
              <a:t>       </a:t>
            </a:r>
            <a:br/>
            <a:r>
              <a:t>    </a:t>
            </a:r>
            <a:r>
              <a:rPr sz="2400"/>
              <a:t> </a:t>
            </a:r>
            <a:r>
              <a:rPr sz="1400"/>
              <a:t>      </a:t>
            </a:r>
            <a:br>
              <a:rPr sz="1400"/>
            </a:br>
          </a:p>
        </p:txBody>
      </p:sp>
      <p:sp>
        <p:nvSpPr>
          <p:cNvPr id="384" name="正文"/>
          <p:cNvSpPr txBox="1"/>
          <p:nvPr>
            <p:ph type="body" idx="4294967295"/>
          </p:nvPr>
        </p:nvSpPr>
        <p:spPr>
          <a:xfrm>
            <a:off x="2524125" y="1428432"/>
            <a:ext cx="8143875" cy="5214938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0" indent="0">
              <a:lnSpc>
                <a:spcPct val="100000"/>
              </a:lnSpc>
              <a:spcBef>
                <a:spcPts val="700"/>
              </a:spcBef>
              <a:buSzTx/>
              <a:buNone/>
              <a:defRPr b="1">
                <a:latin typeface="+mn-lt"/>
                <a:ea typeface="+mn-ea"/>
                <a:cs typeface="+mn-cs"/>
                <a:sym typeface="Calibri"/>
              </a:defRPr>
            </a:pPr>
            <a:r>
              <a:t>     </a:t>
            </a:r>
            <a:r>
              <a:rPr sz="3200">
                <a:solidFill>
                  <a:srgbClr val="0000FF"/>
                </a:solidFill>
              </a:rPr>
              <a:t>   </a:t>
            </a:r>
            <a:endParaRPr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700"/>
              </a:spcBef>
              <a:buSzTx/>
              <a:buNone/>
              <a:defRPr b="1" sz="3200">
                <a:solidFill>
                  <a:srgbClr val="0000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    </a:t>
            </a:r>
          </a:p>
        </p:txBody>
      </p:sp>
      <p:sp>
        <p:nvSpPr>
          <p:cNvPr id="385" name="很想了解陆地上发生的事，却因为只能在水中呼吸而无法实…"/>
          <p:cNvSpPr txBox="1"/>
          <p:nvPr/>
        </p:nvSpPr>
        <p:spPr>
          <a:xfrm>
            <a:off x="2711449" y="2060575"/>
            <a:ext cx="7345365" cy="174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600"/>
              </a:spcBef>
              <a:defRPr b="1">
                <a:solidFill>
                  <a:srgbClr val="0000FF"/>
                </a:solidFill>
              </a:defRPr>
            </a:pPr>
            <a:r>
              <a:t>  </a:t>
            </a:r>
          </a:p>
          <a:p>
            <a:pPr>
              <a:spcBef>
                <a:spcPts val="700"/>
              </a:spcBef>
              <a:defRPr b="1">
                <a:solidFill>
                  <a:srgbClr val="0000FF"/>
                </a:solidFill>
              </a:defRPr>
            </a:pPr>
          </a:p>
          <a:p>
            <a:pPr algn="ctr">
              <a:spcBef>
                <a:spcPts val="700"/>
              </a:spcBef>
              <a:defRPr b="1"/>
            </a:pPr>
            <a:r>
              <a:t> </a:t>
            </a:r>
            <a:r>
              <a:rPr b="0"/>
              <a:t> </a:t>
            </a:r>
          </a:p>
          <a:p>
            <a:pPr>
              <a:def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很想了解陆地上发生的事，却因为只能在水中呼吸而无法实</a:t>
            </a:r>
          </a:p>
          <a:p>
            <a:pPr>
              <a:def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现。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 </a:t>
            </a:r>
          </a:p>
        </p:txBody>
      </p:sp>
      <p:pic>
        <p:nvPicPr>
          <p:cNvPr id="386" name="c:\DOCUME~1\ADMINI~1\APPLIC~1\360se6\USERDA~1\Temp\013000~1.JPG" descr="c:\DOCUME~1\ADMINI~1\APPLIC~1\360se6\USERDA~1\Temp\013000~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662" y="2461361"/>
            <a:ext cx="4071938" cy="2659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图片 13" descr="图片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标题 1"/>
          <p:cNvSpPr txBox="1"/>
          <p:nvPr/>
        </p:nvSpPr>
        <p:spPr>
          <a:xfrm>
            <a:off x="3947028" y="332726"/>
            <a:ext cx="5003936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（二）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动机与学习</a:t>
            </a:r>
          </a:p>
        </p:txBody>
      </p:sp>
      <p:sp>
        <p:nvSpPr>
          <p:cNvPr id="389" name="效应7：倒u效应"/>
          <p:cNvSpPr txBox="1"/>
          <p:nvPr>
            <p:ph type="title" idx="4294967295"/>
          </p:nvPr>
        </p:nvSpPr>
        <p:spPr>
          <a:xfrm>
            <a:off x="-1692449" y="1091558"/>
            <a:ext cx="8229601" cy="936627"/>
          </a:xfrm>
          <a:prstGeom prst="rect">
            <a:avLst/>
          </a:prstGeom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b="1" sz="3000">
                <a:latin typeface="Times"/>
                <a:ea typeface="Times"/>
                <a:cs typeface="Times"/>
                <a:sym typeface="Times"/>
              </a:defRPr>
            </a:pPr>
            <a:r>
              <a:t> </a:t>
            </a:r>
            <a:r>
              <a:rPr b="0"/>
              <a:t>效应</a:t>
            </a:r>
            <a:r>
              <a:t>7</a:t>
            </a:r>
            <a:r>
              <a:rPr b="0"/>
              <a:t>：倒u效应</a:t>
            </a:r>
          </a:p>
        </p:txBody>
      </p:sp>
      <p:sp>
        <p:nvSpPr>
          <p:cNvPr id="390" name="1、各种活动都存在一个最佳动机水平。…"/>
          <p:cNvSpPr txBox="1"/>
          <p:nvPr/>
        </p:nvSpPr>
        <p:spPr>
          <a:xfrm>
            <a:off x="4663757" y="2907160"/>
            <a:ext cx="8618857" cy="176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b="1" sz="2400">
                <a:solidFill>
                  <a:srgbClr val="002B85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1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、各种活动都存在一个最佳动机水平。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>
              <a:lnSpc>
                <a:spcPct val="150000"/>
              </a:lnSpc>
              <a:defRPr b="1" sz="2400">
                <a:solidFill>
                  <a:srgbClr val="002B85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2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、动机的最佳水平随任务性质的不同而不同。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>
              <a:lnSpc>
                <a:spcPct val="150000"/>
              </a:lnSpc>
              <a:defRPr b="1" sz="2400">
                <a:solidFill>
                  <a:srgbClr val="002B85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3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、在难度较大的任务中，较低动机水平有利于任务完成。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正文"/>
          <p:cNvSpPr txBox="1"/>
          <p:nvPr>
            <p:ph type="body" idx="4294967295"/>
          </p:nvPr>
        </p:nvSpPr>
        <p:spPr>
          <a:xfrm>
            <a:off x="2524125" y="1484312"/>
            <a:ext cx="8143875" cy="5214938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0" indent="0">
              <a:lnSpc>
                <a:spcPct val="100000"/>
              </a:lnSpc>
              <a:spcBef>
                <a:spcPts val="700"/>
              </a:spcBef>
              <a:buSzTx/>
              <a:buNone/>
              <a:defRPr b="1">
                <a:latin typeface="+mn-lt"/>
                <a:ea typeface="+mn-ea"/>
                <a:cs typeface="+mn-cs"/>
                <a:sym typeface="Calibri"/>
              </a:defRPr>
            </a:pPr>
            <a:r>
              <a:t>     </a:t>
            </a:r>
            <a:r>
              <a:rPr sz="3200">
                <a:solidFill>
                  <a:srgbClr val="0000FF"/>
                </a:solidFill>
              </a:rPr>
              <a:t>   </a:t>
            </a:r>
            <a:endParaRPr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700"/>
              </a:spcBef>
              <a:buSzTx/>
              <a:buNone/>
              <a:defRPr b="1" sz="3200">
                <a:solidFill>
                  <a:srgbClr val="0000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    </a:t>
            </a:r>
          </a:p>
        </p:txBody>
      </p:sp>
      <p:sp>
        <p:nvSpPr>
          <p:cNvPr id="393" name="很想了解陆地上发生的事，却因为只能在水中呼吸而无法实…"/>
          <p:cNvSpPr txBox="1"/>
          <p:nvPr/>
        </p:nvSpPr>
        <p:spPr>
          <a:xfrm>
            <a:off x="2711449" y="2060575"/>
            <a:ext cx="7345365" cy="174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600"/>
              </a:spcBef>
              <a:defRPr b="1">
                <a:solidFill>
                  <a:srgbClr val="0000FF"/>
                </a:solidFill>
              </a:defRPr>
            </a:pPr>
            <a:r>
              <a:t>  </a:t>
            </a:r>
          </a:p>
          <a:p>
            <a:pPr>
              <a:spcBef>
                <a:spcPts val="700"/>
              </a:spcBef>
              <a:defRPr b="1">
                <a:solidFill>
                  <a:srgbClr val="0000FF"/>
                </a:solidFill>
              </a:defRPr>
            </a:pPr>
          </a:p>
          <a:p>
            <a:pPr algn="ctr">
              <a:spcBef>
                <a:spcPts val="700"/>
              </a:spcBef>
              <a:defRPr b="1"/>
            </a:pPr>
            <a:r>
              <a:t> </a:t>
            </a:r>
            <a:r>
              <a:rPr b="0"/>
              <a:t> </a:t>
            </a:r>
          </a:p>
          <a:p>
            <a:pPr>
              <a:def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很想了解陆地上发生的事，却因为只能在水中呼吸而无法实</a:t>
            </a:r>
          </a:p>
          <a:p>
            <a:pPr>
              <a:def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现。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 </a:t>
            </a:r>
          </a:p>
        </p:txBody>
      </p:sp>
      <p:sp>
        <p:nvSpPr>
          <p:cNvPr id="394" name="文本"/>
          <p:cNvSpPr txBox="1"/>
          <p:nvPr/>
        </p:nvSpPr>
        <p:spPr>
          <a:xfrm>
            <a:off x="3000375" y="1916110"/>
            <a:ext cx="7235825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solidFill>
                  <a:srgbClr val="0000FF"/>
                </a:solid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395" name="教师可以做的：…"/>
          <p:cNvSpPr txBox="1"/>
          <p:nvPr/>
        </p:nvSpPr>
        <p:spPr>
          <a:xfrm>
            <a:off x="1575433" y="2306161"/>
            <a:ext cx="7632704" cy="2675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2600">
                <a:solidFill>
                  <a:srgbClr val="002B85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教师可以做的：</a:t>
            </a:r>
          </a:p>
          <a:p>
            <a:pPr>
              <a:lnSpc>
                <a:spcPct val="150000"/>
              </a:lnSpc>
              <a:buSzPct val="100000"/>
              <a:buFont typeface="Times"/>
              <a:buChar char="➢"/>
              <a:defRPr sz="2600">
                <a:solidFill>
                  <a:srgbClr val="002B85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了解学生的特点：敏感的给予稍低期望</a:t>
            </a:r>
          </a:p>
          <a:p>
            <a:pPr>
              <a:lnSpc>
                <a:spcPct val="150000"/>
              </a:lnSpc>
              <a:buSzPct val="100000"/>
              <a:buFont typeface="Times"/>
              <a:buChar char="➢"/>
              <a:defRPr sz="2600">
                <a:solidFill>
                  <a:srgbClr val="002B85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重要考试时调整期望水平</a:t>
            </a:r>
          </a:p>
          <a:p>
            <a:pPr>
              <a:lnSpc>
                <a:spcPct val="150000"/>
              </a:lnSpc>
              <a:buSzPct val="100000"/>
              <a:buFont typeface="Times"/>
              <a:buChar char="➢"/>
              <a:defRPr sz="2600">
                <a:solidFill>
                  <a:srgbClr val="002B85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心理表象训练：中高考辅导</a:t>
            </a:r>
          </a:p>
        </p:txBody>
      </p:sp>
      <p:pic>
        <p:nvPicPr>
          <p:cNvPr id="396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4" y="0"/>
            <a:ext cx="12192001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标题 1"/>
          <p:cNvSpPr txBox="1"/>
          <p:nvPr/>
        </p:nvSpPr>
        <p:spPr>
          <a:xfrm>
            <a:off x="3947028" y="332726"/>
            <a:ext cx="5003936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（二）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动机与学习</a:t>
            </a:r>
          </a:p>
        </p:txBody>
      </p:sp>
      <p:sp>
        <p:nvSpPr>
          <p:cNvPr id="398" name="效应7：倒u效应"/>
          <p:cNvSpPr txBox="1"/>
          <p:nvPr>
            <p:ph type="title" idx="4294967295"/>
          </p:nvPr>
        </p:nvSpPr>
        <p:spPr>
          <a:xfrm>
            <a:off x="-1692449" y="1091558"/>
            <a:ext cx="8229601" cy="936628"/>
          </a:xfrm>
          <a:prstGeom prst="rect">
            <a:avLst/>
          </a:prstGeom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b="1" sz="3000">
                <a:latin typeface="Times"/>
                <a:ea typeface="Times"/>
                <a:cs typeface="Times"/>
                <a:sym typeface="Times"/>
              </a:defRPr>
            </a:pPr>
            <a:r>
              <a:t> </a:t>
            </a:r>
            <a:r>
              <a:rPr b="0"/>
              <a:t>效应</a:t>
            </a:r>
            <a:r>
              <a:t>7</a:t>
            </a:r>
            <a:r>
              <a:rPr b="0"/>
              <a:t>：倒u效应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副标题 2"/>
          <p:cNvSpPr txBox="1"/>
          <p:nvPr>
            <p:ph type="subTitle" sz="quarter" idx="1"/>
          </p:nvPr>
        </p:nvSpPr>
        <p:spPr>
          <a:xfrm>
            <a:off x="878205" y="4392929"/>
            <a:ext cx="8162926" cy="1340487"/>
          </a:xfrm>
          <a:prstGeom prst="rect">
            <a:avLst/>
          </a:prstGeom>
        </p:spPr>
        <p:txBody>
          <a:bodyPr/>
          <a:lstStyle/>
          <a:p>
            <a:pPr algn="l" defTabSz="713230">
              <a:spcBef>
                <a:spcPts val="700"/>
              </a:spcBef>
              <a:defRPr b="1" sz="2100">
                <a:solidFill>
                  <a:srgbClr val="064A91"/>
                </a:solidFill>
              </a:defRPr>
            </a:pPr>
            <a:r>
              <a:t>授课教师：吴洪健</a:t>
            </a:r>
          </a:p>
          <a:p>
            <a:pPr algn="l" defTabSz="713230">
              <a:spcBef>
                <a:spcPts val="700"/>
              </a:spcBef>
              <a:defRPr sz="2100">
                <a:solidFill>
                  <a:srgbClr val="064A91"/>
                </a:solidFill>
              </a:defRPr>
            </a:pPr>
            <a:r>
              <a:t>教育部普通高等学校人文社会科学重点研究基地</a:t>
            </a:r>
          </a:p>
          <a:p>
            <a:pPr algn="l" defTabSz="713230">
              <a:spcBef>
                <a:spcPts val="400"/>
              </a:spcBef>
              <a:defRPr sz="2100">
                <a:solidFill>
                  <a:srgbClr val="064A91"/>
                </a:solidFill>
              </a:defRPr>
            </a:pPr>
            <a:r>
              <a:t>北京师范大学教师教育研究中心    </a:t>
            </a:r>
          </a:p>
        </p:txBody>
      </p:sp>
      <p:sp>
        <p:nvSpPr>
          <p:cNvPr id="401" name="矩形 33"/>
          <p:cNvSpPr txBox="1"/>
          <p:nvPr/>
        </p:nvSpPr>
        <p:spPr>
          <a:xfrm>
            <a:off x="878292" y="6410276"/>
            <a:ext cx="3406139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000">
                <a:solidFill>
                  <a:srgbClr val="FFFFFF"/>
                </a:solidFill>
                <a:latin typeface="DengXian"/>
                <a:ea typeface="DengXian"/>
                <a:cs typeface="DengXian"/>
                <a:sym typeface="DengXian"/>
              </a:defRPr>
            </a:lvl1pPr>
          </a:lstStyle>
          <a:p>
            <a:pPr/>
            <a:r>
              <a:t>《基于行动的研究能力课程》</a:t>
            </a:r>
          </a:p>
        </p:txBody>
      </p:sp>
      <p:sp>
        <p:nvSpPr>
          <p:cNvPr id="402" name="文本框 26"/>
          <p:cNvSpPr txBox="1"/>
          <p:nvPr/>
        </p:nvSpPr>
        <p:spPr>
          <a:xfrm>
            <a:off x="2356484" y="2258060"/>
            <a:ext cx="11361423" cy="1043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pc="300" sz="5400">
                <a:solidFill>
                  <a:srgbClr val="064A91"/>
                </a:solidFill>
                <a:latin typeface="DengXian"/>
                <a:ea typeface="DengXian"/>
                <a:cs typeface="DengXian"/>
                <a:sym typeface="DengXian"/>
              </a:defRPr>
            </a:lvl1pPr>
          </a:lstStyle>
          <a:p>
            <a:pPr/>
            <a:r>
              <a:t>脑科学与教学智慧</a:t>
            </a:r>
          </a:p>
        </p:txBody>
      </p:sp>
      <p:pic>
        <p:nvPicPr>
          <p:cNvPr id="403" name="图片 8" descr="图片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244" y="460548"/>
            <a:ext cx="2476502" cy="36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图片 7" descr="图片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98992" y="1377696"/>
            <a:ext cx="3493010" cy="5480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图片 1" descr="图片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528" y="69788"/>
            <a:ext cx="2403914" cy="853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图片 1" descr="图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954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五步改善与家长的沟通"/>
          <p:cNvSpPr txBox="1"/>
          <p:nvPr/>
        </p:nvSpPr>
        <p:spPr>
          <a:xfrm>
            <a:off x="4222384" y="2708275"/>
            <a:ext cx="3761737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3600">
                <a:solidFill>
                  <a:srgbClr val="2E509B"/>
                </a:solidFill>
                <a:latin typeface="等线"/>
                <a:ea typeface="等线"/>
                <a:cs typeface="等线"/>
                <a:sym typeface="等线"/>
              </a:defRPr>
            </a:lvl1pPr>
          </a:lstStyle>
          <a:p>
            <a:pPr/>
            <a:r>
              <a:t>（三）情绪与学习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文本"/>
          <p:cNvSpPr txBox="1"/>
          <p:nvPr/>
        </p:nvSpPr>
        <p:spPr>
          <a:xfrm>
            <a:off x="2183764" y="3085145"/>
            <a:ext cx="8143876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900"/>
              </a:spcBef>
              <a:defRPr b="1">
                <a:solidFill>
                  <a:srgbClr val="006600"/>
                </a:solidFill>
              </a:defRPr>
            </a:pPr>
            <a:r>
              <a:t>     </a:t>
            </a:r>
            <a:r>
              <a:rPr sz="4000">
                <a:solidFill>
                  <a:srgbClr val="0000FF"/>
                </a:solidFill>
              </a:rPr>
              <a:t> </a:t>
            </a:r>
            <a:r>
              <a:rPr sz="320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413" name="成组"/>
          <p:cNvGrpSpPr/>
          <p:nvPr/>
        </p:nvGrpSpPr>
        <p:grpSpPr>
          <a:xfrm>
            <a:off x="652140" y="2665411"/>
            <a:ext cx="5103823" cy="2482741"/>
            <a:chOff x="-1" y="0"/>
            <a:chExt cx="5103821" cy="2482739"/>
          </a:xfrm>
        </p:grpSpPr>
        <p:pic>
          <p:nvPicPr>
            <p:cNvPr id="411" name="u=2038746723,3644360607&amp;fm=15&amp;gp=0.jpg" descr="u=2038746723,3644360607&amp;fm=15&amp;gp=0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" y="0"/>
              <a:ext cx="3704390" cy="2482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2" name="u=778060842,1309099451&amp;fm=15&amp;gp=0.jpg" descr="u=778060842,1309099451&amp;fm=15&amp;gp=0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67742" y="10565"/>
              <a:ext cx="3236079" cy="24573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14" name="u=340151527,303882719&amp;fm=23&amp;gp=0.jpg" descr="u=340151527,303882719&amp;fm=23&amp;gp=0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15154" y="1955743"/>
            <a:ext cx="3681096" cy="3902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图片 13" descr="图片 1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384" y="0"/>
            <a:ext cx="12192001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标题 1"/>
          <p:cNvSpPr txBox="1"/>
          <p:nvPr/>
        </p:nvSpPr>
        <p:spPr>
          <a:xfrm>
            <a:off x="4093714" y="332725"/>
            <a:ext cx="500393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（三）情绪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与学习</a:t>
            </a:r>
          </a:p>
        </p:txBody>
      </p:sp>
      <p:sp>
        <p:nvSpPr>
          <p:cNvPr id="417" name="效应8：情绪优先效应"/>
          <p:cNvSpPr txBox="1"/>
          <p:nvPr/>
        </p:nvSpPr>
        <p:spPr>
          <a:xfrm>
            <a:off x="-1692449" y="1091558"/>
            <a:ext cx="8229601" cy="936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algn="ctr">
              <a:defRPr b="1" sz="3000">
                <a:latin typeface="Times"/>
                <a:ea typeface="Times"/>
                <a:cs typeface="Times"/>
                <a:sym typeface="Times"/>
              </a:defRPr>
            </a:pPr>
            <a:r>
              <a:t> </a:t>
            </a:r>
            <a:r>
              <a:rPr b="0"/>
              <a:t>效应</a:t>
            </a:r>
            <a:r>
              <a:t>8</a:t>
            </a:r>
            <a:r>
              <a:rPr b="0"/>
              <a:t>：情绪优先效应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4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情感安全和依恋:精神和物质同等重要"/>
          <p:cNvSpPr txBox="1"/>
          <p:nvPr>
            <p:ph type="title" idx="4294967295"/>
          </p:nvPr>
        </p:nvSpPr>
        <p:spPr>
          <a:xfrm>
            <a:off x="-640081" y="1007108"/>
            <a:ext cx="8229601" cy="1143004"/>
          </a:xfrm>
          <a:prstGeom prst="rect">
            <a:avLst/>
          </a:prstGeom>
        </p:spPr>
        <p:txBody>
          <a:bodyPr lIns="45718" tIns="45718" rIns="45718" bIns="45718"/>
          <a:lstStyle>
            <a:lvl1pPr algn="ctr">
              <a:lnSpc>
                <a:spcPct val="100000"/>
              </a:lnSpc>
              <a:defRPr b="1" sz="28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情感安全和依恋:精神和物质同等重要</a:t>
            </a:r>
          </a:p>
        </p:txBody>
      </p:sp>
      <p:pic>
        <p:nvPicPr>
          <p:cNvPr id="42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8518" y="1939288"/>
            <a:ext cx="3241677" cy="4726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untitled2" descr="untitled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1035" y="1939288"/>
            <a:ext cx="3498852" cy="4688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384" y="0"/>
            <a:ext cx="12192001" cy="1130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9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早期受到虐待的儿童 在双侧前额叶与颞叶发育与活动上严重受损"/>
          <p:cNvSpPr txBox="1"/>
          <p:nvPr>
            <p:ph type="title" idx="4294967295"/>
          </p:nvPr>
        </p:nvSpPr>
        <p:spPr>
          <a:xfrm>
            <a:off x="609600" y="1291271"/>
            <a:ext cx="10972800" cy="1143003"/>
          </a:xfrm>
          <a:prstGeom prst="rect">
            <a:avLst/>
          </a:prstGeom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b="1" sz="28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早期受到虐待的儿童</a:t>
            </a:r>
            <a:br/>
            <a:r>
              <a:t>在双侧前额叶与颞叶发育与活动上严重受损</a:t>
            </a:r>
          </a:p>
        </p:txBody>
      </p:sp>
      <p:pic>
        <p:nvPicPr>
          <p:cNvPr id="42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2725" y="2595245"/>
            <a:ext cx="6295391" cy="4126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图片 13" descr="图片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84" y="0"/>
            <a:ext cx="12192001" cy="1130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标题"/>
          <p:cNvSpPr txBox="1"/>
          <p:nvPr>
            <p:ph type="title" idx="4294967295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42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391" y="2283142"/>
            <a:ext cx="3332165" cy="4260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8646" y="2030728"/>
            <a:ext cx="3355979" cy="4267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65882" y="3354704"/>
            <a:ext cx="1728790" cy="2808291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Davidson, R. J., &amp; McEwen, B. S. (2012). Social influences on neuroplasticity: stress and interventions to promote well-being. Nature Neuroscience, 15(5), 689-695."/>
          <p:cNvSpPr txBox="1"/>
          <p:nvPr/>
        </p:nvSpPr>
        <p:spPr>
          <a:xfrm>
            <a:off x="1539874" y="6427787"/>
            <a:ext cx="8856665" cy="42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Davidson, R. J., &amp; McEwen, B. S. (2012). Social influences on neuroplasticity: stress and interventions to promote well-being. Nature Neuroscience, 15(5), 689-695.</a:t>
            </a:r>
          </a:p>
        </p:txBody>
      </p:sp>
      <p:sp>
        <p:nvSpPr>
          <p:cNvPr id="433" name="早期经历长期压力应激，孤儿杏仁核体积明显较大"/>
          <p:cNvSpPr txBox="1"/>
          <p:nvPr/>
        </p:nvSpPr>
        <p:spPr>
          <a:xfrm>
            <a:off x="1698307" y="1590356"/>
            <a:ext cx="8296276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8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早期经历长期压力应激，孤儿杏仁核体积明显较大</a:t>
            </a:r>
          </a:p>
        </p:txBody>
      </p:sp>
      <p:pic>
        <p:nvPicPr>
          <p:cNvPr id="434" name="图片 13" descr="图片 1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384" y="0"/>
            <a:ext cx="12192001" cy="1130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2" grpId="3"/>
      <p:bldP build="whole" bldLvl="1" animBg="1" rev="0" advAuto="0" spid="430" grpId="2"/>
      <p:bldP build="whole" bldLvl="1" animBg="1" rev="0" advAuto="0" spid="429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成组"/>
          <p:cNvGrpSpPr/>
          <p:nvPr/>
        </p:nvGrpSpPr>
        <p:grpSpPr>
          <a:xfrm>
            <a:off x="4159250" y="6301421"/>
            <a:ext cx="4521200" cy="476254"/>
            <a:chOff x="0" y="0"/>
            <a:chExt cx="4521200" cy="476252"/>
          </a:xfrm>
        </p:grpSpPr>
        <p:pic>
          <p:nvPicPr>
            <p:cNvPr id="436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521200" cy="4762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7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13997"/>
            <a:stretch>
              <a:fillRect/>
            </a:stretch>
          </p:blipFill>
          <p:spPr>
            <a:xfrm>
              <a:off x="2463986" y="244612"/>
              <a:ext cx="1903386" cy="1262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39" name="辱骂组：16 人…"/>
          <p:cNvSpPr txBox="1"/>
          <p:nvPr/>
        </p:nvSpPr>
        <p:spPr>
          <a:xfrm>
            <a:off x="1492249" y="2393949"/>
            <a:ext cx="4572002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457200">
              <a:defRPr b="1"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辱骂组：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16 </a:t>
            </a:r>
            <a:r>
              <a:t>人</a:t>
            </a:r>
          </a:p>
          <a:p>
            <a:pPr lvl="1" indent="457200">
              <a:defRPr b="1"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控制组：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16</a:t>
            </a:r>
            <a:r>
              <a:t>人</a:t>
            </a:r>
          </a:p>
        </p:txBody>
      </p:sp>
      <p:grpSp>
        <p:nvGrpSpPr>
          <p:cNvPr id="442" name="成组"/>
          <p:cNvGrpSpPr/>
          <p:nvPr/>
        </p:nvGrpSpPr>
        <p:grpSpPr>
          <a:xfrm>
            <a:off x="4518025" y="2393949"/>
            <a:ext cx="3164571" cy="1158365"/>
            <a:chOff x="0" y="0"/>
            <a:chExt cx="3164570" cy="1158363"/>
          </a:xfrm>
        </p:grpSpPr>
        <p:sp>
          <p:nvSpPr>
            <p:cNvPr id="440" name="圆角矩形"/>
            <p:cNvSpPr/>
            <p:nvPr/>
          </p:nvSpPr>
          <p:spPr>
            <a:xfrm>
              <a:off x="0" y="0"/>
              <a:ext cx="3155317" cy="92841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sp>
          <p:nvSpPr>
            <p:cNvPr id="441" name="平均VAS得分大于40…"/>
            <p:cNvSpPr txBox="1"/>
            <p:nvPr/>
          </p:nvSpPr>
          <p:spPr>
            <a:xfrm>
              <a:off x="115469" y="127"/>
              <a:ext cx="3049102" cy="1158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b="1" sz="2000"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平均</a:t>
              </a:r>
              <a:r>
                <a:rPr>
                  <a:latin typeface="+mn-lt"/>
                  <a:ea typeface="+mn-ea"/>
                  <a:cs typeface="+mn-cs"/>
                  <a:sym typeface="Calibri"/>
                </a:rPr>
                <a:t>VAS</a:t>
              </a:r>
              <a:r>
                <a:t>得分大于</a:t>
              </a:r>
              <a:r>
                <a:rPr>
                  <a:latin typeface="+mn-lt"/>
                  <a:ea typeface="+mn-ea"/>
                  <a:cs typeface="+mn-cs"/>
                  <a:sym typeface="Calibri"/>
                </a:rPr>
                <a:t>40</a:t>
              </a:r>
              <a:endParaRPr>
                <a:latin typeface="+mn-lt"/>
                <a:ea typeface="+mn-ea"/>
                <a:cs typeface="+mn-cs"/>
                <a:sym typeface="Calibri"/>
              </a:endParaRPr>
            </a:p>
            <a:p>
              <a:pPr>
                <a:defRPr b="1" sz="2000"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父母任意一方</a:t>
              </a:r>
              <a:r>
                <a:rPr>
                  <a:latin typeface="+mn-lt"/>
                  <a:ea typeface="+mn-ea"/>
                  <a:cs typeface="+mn-cs"/>
                  <a:sym typeface="Calibri"/>
                </a:rPr>
                <a:t>VAS</a:t>
              </a:r>
              <a:r>
                <a:t>得分大于</a:t>
              </a:r>
              <a:r>
                <a:rPr>
                  <a:latin typeface="+mn-lt"/>
                  <a:ea typeface="+mn-ea"/>
                  <a:cs typeface="+mn-cs"/>
                  <a:sym typeface="Calibri"/>
                </a:rPr>
                <a:t>50</a:t>
              </a:r>
            </a:p>
          </p:txBody>
        </p:sp>
      </p:grpSp>
      <p:grpSp>
        <p:nvGrpSpPr>
          <p:cNvPr id="445" name="成组"/>
          <p:cNvGrpSpPr/>
          <p:nvPr/>
        </p:nvGrpSpPr>
        <p:grpSpPr>
          <a:xfrm>
            <a:off x="8113710" y="2393631"/>
            <a:ext cx="2744792" cy="928692"/>
            <a:chOff x="0" y="0"/>
            <a:chExt cx="2744790" cy="928690"/>
          </a:xfrm>
        </p:grpSpPr>
        <p:sp>
          <p:nvSpPr>
            <p:cNvPr id="443" name="圆角矩形"/>
            <p:cNvSpPr/>
            <p:nvPr/>
          </p:nvSpPr>
          <p:spPr>
            <a:xfrm>
              <a:off x="0" y="0"/>
              <a:ext cx="2744792" cy="92869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sp>
          <p:nvSpPr>
            <p:cNvPr id="444" name="排除其他因素：药物滥用、其它类型虐待…"/>
            <p:cNvSpPr txBox="1"/>
            <p:nvPr/>
          </p:nvSpPr>
          <p:spPr>
            <a:xfrm>
              <a:off x="90401" y="111991"/>
              <a:ext cx="2654159" cy="802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b="1" sz="2000"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排除其他因素：药物滥用、其它类型虐待</a:t>
              </a:r>
              <a:r>
                <a:rPr>
                  <a:latin typeface="+mn-lt"/>
                  <a:ea typeface="+mn-ea"/>
                  <a:cs typeface="+mn-cs"/>
                  <a:sym typeface="Calibri"/>
                </a:rPr>
                <a:t>…</a:t>
              </a:r>
            </a:p>
          </p:txBody>
        </p:sp>
      </p:grpSp>
      <p:pic>
        <p:nvPicPr>
          <p:cNvPr id="446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65300" y="3525837"/>
            <a:ext cx="4025900" cy="2571753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言语暴力显著减小大脑网络的连接长度和范围"/>
          <p:cNvSpPr txBox="1"/>
          <p:nvPr/>
        </p:nvSpPr>
        <p:spPr>
          <a:xfrm>
            <a:off x="2490470" y="1621788"/>
            <a:ext cx="7858127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8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言语暴力显著减小大脑网络的连接长度和范围</a:t>
            </a:r>
          </a:p>
        </p:txBody>
      </p:sp>
      <p:sp>
        <p:nvSpPr>
          <p:cNvPr id="448" name="言语暴力损害左侧颞上回—弓形束(arcuate fasciculus )发育（与言语智力和理解相关)"/>
          <p:cNvSpPr txBox="1"/>
          <p:nvPr/>
        </p:nvSpPr>
        <p:spPr>
          <a:xfrm>
            <a:off x="6064565" y="4211954"/>
            <a:ext cx="5191129" cy="1348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4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言语暴力损害左侧颞上回—弓形束(arcuate fasciculus )发育（与言语智力和理解相关)</a:t>
            </a:r>
          </a:p>
        </p:txBody>
      </p:sp>
      <p:pic>
        <p:nvPicPr>
          <p:cNvPr id="449" name="图片 13" descr="图片 1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384" y="0"/>
            <a:ext cx="12192001" cy="1130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4895" y="2354578"/>
            <a:ext cx="5894705" cy="4593594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大脑皮层"/>
          <p:cNvSpPr txBox="1"/>
          <p:nvPr/>
        </p:nvSpPr>
        <p:spPr>
          <a:xfrm>
            <a:off x="5256529" y="4217351"/>
            <a:ext cx="8534401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400"/>
              </a:spcBef>
              <a:defRPr b="1" sz="24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大脑皮层</a:t>
            </a:r>
          </a:p>
        </p:txBody>
      </p:sp>
      <p:sp>
        <p:nvSpPr>
          <p:cNvPr id="149" name="额叶…"/>
          <p:cNvSpPr txBox="1"/>
          <p:nvPr/>
        </p:nvSpPr>
        <p:spPr>
          <a:xfrm>
            <a:off x="1480185" y="1837053"/>
            <a:ext cx="2011679" cy="1513837"/>
          </a:xfrm>
          <a:prstGeom prst="rect">
            <a:avLst/>
          </a:prstGeom>
          <a:solidFill>
            <a:srgbClr val="FF9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额叶</a:t>
            </a:r>
          </a:p>
          <a:p>
            <a:pPr>
              <a:defRPr b="1"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高级认知功能</a:t>
            </a:r>
          </a:p>
          <a:p>
            <a:pPr>
              <a:defRPr b="1"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情绪表达与调节</a:t>
            </a:r>
          </a:p>
          <a:p>
            <a:pPr>
              <a:defRPr b="1"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运动</a:t>
            </a:r>
          </a:p>
        </p:txBody>
      </p:sp>
      <p:sp>
        <p:nvSpPr>
          <p:cNvPr id="150" name="顶叶…"/>
          <p:cNvSpPr txBox="1"/>
          <p:nvPr/>
        </p:nvSpPr>
        <p:spPr>
          <a:xfrm>
            <a:off x="5819775" y="1658620"/>
            <a:ext cx="2590800" cy="1158237"/>
          </a:xfrm>
          <a:prstGeom prst="rect">
            <a:avLst/>
          </a:prstGeom>
          <a:solidFill>
            <a:srgbClr val="FF9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1000"/>
              </a:spcBef>
              <a:defRPr b="1"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顶叶</a:t>
            </a:r>
          </a:p>
          <a:p>
            <a:pPr>
              <a:defRPr b="1"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身体感觉信息的处理与整合：触、痛</a:t>
            </a:r>
          </a:p>
        </p:txBody>
      </p:sp>
      <p:sp>
        <p:nvSpPr>
          <p:cNvPr id="151" name="枕叶…"/>
          <p:cNvSpPr txBox="1"/>
          <p:nvPr/>
        </p:nvSpPr>
        <p:spPr>
          <a:xfrm>
            <a:off x="8229600" y="3288029"/>
            <a:ext cx="1828800" cy="802637"/>
          </a:xfrm>
          <a:prstGeom prst="rect">
            <a:avLst/>
          </a:prstGeom>
          <a:solidFill>
            <a:srgbClr val="FF9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枕叶</a:t>
            </a:r>
          </a:p>
          <a:p>
            <a:pPr algn="ctr">
              <a:defRPr b="1"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视觉信息</a:t>
            </a:r>
          </a:p>
        </p:txBody>
      </p:sp>
      <p:sp>
        <p:nvSpPr>
          <p:cNvPr id="152" name="颞叶…"/>
          <p:cNvSpPr txBox="1"/>
          <p:nvPr/>
        </p:nvSpPr>
        <p:spPr>
          <a:xfrm>
            <a:off x="2207260" y="5830570"/>
            <a:ext cx="1828802" cy="802637"/>
          </a:xfrm>
          <a:prstGeom prst="rect">
            <a:avLst/>
          </a:prstGeom>
          <a:solidFill>
            <a:srgbClr val="FF9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颞叶</a:t>
            </a:r>
          </a:p>
          <a:p>
            <a:pPr algn="ctr">
              <a:defRPr b="1"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听觉信息</a:t>
            </a:r>
          </a:p>
        </p:txBody>
      </p:sp>
      <p:sp>
        <p:nvSpPr>
          <p:cNvPr id="153" name="脑重的2/3；…"/>
          <p:cNvSpPr txBox="1"/>
          <p:nvPr/>
        </p:nvSpPr>
        <p:spPr>
          <a:xfrm>
            <a:off x="9062084" y="4963795"/>
            <a:ext cx="2286003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脑重的2/3；</a:t>
            </a:r>
          </a:p>
          <a:p>
            <a:pPr>
              <a:defRPr b="1"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数十亿细胞</a:t>
            </a:r>
          </a:p>
        </p:txBody>
      </p:sp>
      <p:pic>
        <p:nvPicPr>
          <p:cNvPr id="154" name="内容占位符 13" descr="内容占位符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1366" cy="115189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标题 1"/>
          <p:cNvSpPr txBox="1"/>
          <p:nvPr/>
        </p:nvSpPr>
        <p:spPr>
          <a:xfrm>
            <a:off x="3878579" y="354329"/>
            <a:ext cx="5659757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一、内容概述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4"/>
      <p:bldP build="whole" bldLvl="1" animBg="1" rev="0" advAuto="0" spid="150" grpId="2"/>
      <p:bldP build="whole" bldLvl="1" animBg="1" rev="0" advAuto="0" spid="151" grpId="3"/>
      <p:bldP build="whole" bldLvl="1" animBg="1" rev="0" advAuto="0" spid="149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1、脑是情绪优先主义者，在放松、安全环境下，才能发挥最大学习效果。…"/>
          <p:cNvSpPr txBox="1"/>
          <p:nvPr/>
        </p:nvSpPr>
        <p:spPr>
          <a:xfrm>
            <a:off x="659128" y="1614170"/>
            <a:ext cx="10507348" cy="381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b="1">
                <a:solidFill>
                  <a:srgbClr val="0000FF"/>
                </a:solidFill>
              </a:defRPr>
            </a:pPr>
          </a:p>
          <a:p>
            <a:pPr>
              <a:lnSpc>
                <a:spcPct val="150000"/>
              </a:lnSpc>
              <a:defRPr b="1" sz="2800">
                <a:solidFill>
                  <a:srgbClr val="002B85"/>
                </a:solidFill>
              </a:defRPr>
            </a:pPr>
            <a:r>
              <a:t>1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、脑是情绪优先主义者，在放松、安全环境下，才能发挥最大学习效果。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>
              <a:lnSpc>
                <a:spcPct val="150000"/>
              </a:lnSpc>
              <a:defRPr b="1" sz="2800">
                <a:solidFill>
                  <a:srgbClr val="002B85"/>
                </a:solidFill>
              </a:defRPr>
            </a:pPr>
            <a:r>
              <a:t>2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、积极情绪有助扩大注意力范围，增强记忆效果；</a:t>
            </a:r>
            <a:r>
              <a:t> </a:t>
            </a:r>
          </a:p>
          <a:p>
            <a:pPr>
              <a:defRPr b="1">
                <a:solidFill>
                  <a:srgbClr val="0000FF"/>
                </a:solidFill>
              </a:defRPr>
            </a:pPr>
          </a:p>
          <a:p>
            <a:pPr>
              <a:spcBef>
                <a:spcPts val="700"/>
              </a:spcBef>
              <a:defRPr b="1">
                <a:solidFill>
                  <a:srgbClr val="0000FF"/>
                </a:solidFill>
              </a:defRPr>
            </a:pPr>
          </a:p>
          <a:p>
            <a:pPr>
              <a:spcBef>
                <a:spcPts val="700"/>
              </a:spcBef>
              <a:defRPr b="1">
                <a:solidFill>
                  <a:srgbClr val="0000FF"/>
                </a:solidFill>
              </a:defRPr>
            </a:pPr>
            <a:r>
              <a:t>       </a:t>
            </a:r>
          </a:p>
        </p:txBody>
      </p:sp>
      <p:pic>
        <p:nvPicPr>
          <p:cNvPr id="452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4" y="0"/>
            <a:ext cx="12192001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标题 1"/>
          <p:cNvSpPr txBox="1"/>
          <p:nvPr/>
        </p:nvSpPr>
        <p:spPr>
          <a:xfrm>
            <a:off x="4093714" y="332726"/>
            <a:ext cx="5003936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（三）情绪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与学习</a:t>
            </a:r>
          </a:p>
        </p:txBody>
      </p:sp>
      <p:sp>
        <p:nvSpPr>
          <p:cNvPr id="454" name="效应8：情绪优先效应"/>
          <p:cNvSpPr txBox="1"/>
          <p:nvPr/>
        </p:nvSpPr>
        <p:spPr>
          <a:xfrm>
            <a:off x="-1692449" y="1091558"/>
            <a:ext cx="8229601" cy="936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algn="ctr">
              <a:defRPr b="1" sz="3000">
                <a:latin typeface="Times"/>
                <a:ea typeface="Times"/>
                <a:cs typeface="Times"/>
                <a:sym typeface="Times"/>
              </a:defRPr>
            </a:pPr>
            <a:r>
              <a:t> </a:t>
            </a:r>
            <a:r>
              <a:rPr b="0"/>
              <a:t>效应</a:t>
            </a:r>
            <a:r>
              <a:t>8</a:t>
            </a:r>
            <a:r>
              <a:rPr b="0"/>
              <a:t>：情绪优先效应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成组"/>
          <p:cNvGrpSpPr/>
          <p:nvPr/>
        </p:nvGrpSpPr>
        <p:grpSpPr>
          <a:xfrm>
            <a:off x="2389822" y="1526855"/>
            <a:ext cx="7962901" cy="592142"/>
            <a:chOff x="0" y="0"/>
            <a:chExt cx="7962900" cy="592140"/>
          </a:xfrm>
        </p:grpSpPr>
        <p:sp>
          <p:nvSpPr>
            <p:cNvPr id="456" name="矩形"/>
            <p:cNvSpPr/>
            <p:nvPr/>
          </p:nvSpPr>
          <p:spPr>
            <a:xfrm>
              <a:off x="0" y="-1"/>
              <a:ext cx="7962902" cy="59214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271145" indent="-271145">
                <a:spcBef>
                  <a:spcPts val="700"/>
                </a:spcBef>
                <a:tabLst>
                  <a:tab pos="1066800" algn="l"/>
                </a:tabLst>
                <a:defRPr>
                  <a:solidFill>
                    <a:srgbClr val="0000FF"/>
                  </a:solidFill>
                  <a:latin typeface="华文楷体"/>
                  <a:ea typeface="华文楷体"/>
                  <a:cs typeface="华文楷体"/>
                  <a:sym typeface="华文楷体"/>
                </a:defRPr>
              </a:pPr>
            </a:p>
          </p:txBody>
        </p:sp>
        <p:sp>
          <p:nvSpPr>
            <p:cNvPr id="457" name="改善师生关系可以促进学生的健康发展"/>
            <p:cNvSpPr txBox="1"/>
            <p:nvPr/>
          </p:nvSpPr>
          <p:spPr>
            <a:xfrm>
              <a:off x="0" y="9049"/>
              <a:ext cx="7962902" cy="574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marL="131445" indent="-61595">
                <a:spcBef>
                  <a:spcPts val="700"/>
                </a:spcBef>
                <a:tabLst>
                  <a:tab pos="1066800" algn="l"/>
                </a:tabLst>
                <a:defRPr sz="3200">
                  <a:solidFill>
                    <a:srgbClr val="002B85"/>
                  </a:solidFill>
                  <a:latin typeface="华文楷体"/>
                  <a:ea typeface="华文楷体"/>
                  <a:cs typeface="华文楷体"/>
                  <a:sym typeface="华文楷体"/>
                </a:defRPr>
              </a:lvl1pPr>
            </a:lstStyle>
            <a:p>
              <a:pPr/>
              <a:r>
                <a:t>改善师生关系可以促进学生的健康发展</a:t>
              </a:r>
            </a:p>
          </p:txBody>
        </p:sp>
      </p:grpSp>
      <p:grpSp>
        <p:nvGrpSpPr>
          <p:cNvPr id="505" name="成组"/>
          <p:cNvGrpSpPr/>
          <p:nvPr/>
        </p:nvGrpSpPr>
        <p:grpSpPr>
          <a:xfrm>
            <a:off x="2157980" y="2447919"/>
            <a:ext cx="7965511" cy="4068910"/>
            <a:chOff x="-1" y="-2"/>
            <a:chExt cx="7965509" cy="4068909"/>
          </a:xfrm>
        </p:grpSpPr>
        <p:sp>
          <p:nvSpPr>
            <p:cNvPr id="459" name="-2.7"/>
            <p:cNvSpPr txBox="1"/>
            <p:nvPr/>
          </p:nvSpPr>
          <p:spPr>
            <a:xfrm>
              <a:off x="6738366" y="3781284"/>
              <a:ext cx="1227142" cy="287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13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-2.7</a:t>
              </a:r>
            </a:p>
          </p:txBody>
        </p:sp>
        <p:grpSp>
          <p:nvGrpSpPr>
            <p:cNvPr id="504" name="成组"/>
            <p:cNvGrpSpPr/>
            <p:nvPr/>
          </p:nvGrpSpPr>
          <p:grpSpPr>
            <a:xfrm>
              <a:off x="-2" y="-4"/>
              <a:ext cx="7706750" cy="4026050"/>
              <a:chOff x="0" y="-1"/>
              <a:chExt cx="7706749" cy="4026048"/>
            </a:xfrm>
          </p:grpSpPr>
          <p:grpSp>
            <p:nvGrpSpPr>
              <p:cNvPr id="462" name="成组"/>
              <p:cNvGrpSpPr/>
              <p:nvPr/>
            </p:nvGrpSpPr>
            <p:grpSpPr>
              <a:xfrm>
                <a:off x="1102741" y="-2"/>
                <a:ext cx="2090746" cy="1992323"/>
                <a:chOff x="0" y="0"/>
                <a:chExt cx="2090744" cy="1992321"/>
              </a:xfrm>
            </p:grpSpPr>
            <p:sp>
              <p:nvSpPr>
                <p:cNvPr id="460" name="形状"/>
                <p:cNvSpPr/>
                <p:nvPr/>
              </p:nvSpPr>
              <p:spPr>
                <a:xfrm>
                  <a:off x="-1" y="-1"/>
                  <a:ext cx="2090746" cy="1992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598"/>
                      </a:moveTo>
                      <a:lnTo>
                        <a:pt x="5400" y="10598"/>
                      </a:ln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16200" y="10598"/>
                      </a:lnTo>
                      <a:lnTo>
                        <a:pt x="21600" y="10598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>
                      <a:latin typeface="黑体"/>
                      <a:ea typeface="黑体"/>
                      <a:cs typeface="黑体"/>
                      <a:sym typeface="黑体"/>
                    </a:defRPr>
                  </a:pPr>
                </a:p>
              </p:txBody>
            </p:sp>
            <p:sp>
              <p:nvSpPr>
                <p:cNvPr id="461" name="师生关系…"/>
                <p:cNvSpPr txBox="1"/>
                <p:nvPr/>
              </p:nvSpPr>
              <p:spPr>
                <a:xfrm>
                  <a:off x="522684" y="578870"/>
                  <a:ext cx="1045374" cy="13233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/>
                <a:p>
                  <a:pPr>
                    <a:defRPr b="1">
                      <a:solidFill>
                        <a:srgbClr val="FFFFFF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r>
                    <a:t>师生关系</a:t>
                  </a:r>
                </a:p>
                <a:p>
                  <a:pPr>
                    <a:defRPr b="1">
                      <a:solidFill>
                        <a:srgbClr val="FFFFFF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</a:p>
                <a:p>
                  <a:pPr>
                    <a:defRPr>
                      <a:latin typeface="黑体"/>
                      <a:ea typeface="黑体"/>
                      <a:cs typeface="黑体"/>
                      <a:sym typeface="黑体"/>
                    </a:defRPr>
                  </a:pPr>
                  <a:r>
                    <a:t>每提高10个百分点</a:t>
                  </a:r>
                </a:p>
              </p:txBody>
            </p:sp>
          </p:grpSp>
          <p:grpSp>
            <p:nvGrpSpPr>
              <p:cNvPr id="465" name="成组"/>
              <p:cNvGrpSpPr/>
              <p:nvPr/>
            </p:nvGrpSpPr>
            <p:grpSpPr>
              <a:xfrm>
                <a:off x="4957194" y="612300"/>
                <a:ext cx="374655" cy="1424937"/>
                <a:chOff x="0" y="0"/>
                <a:chExt cx="374653" cy="1424935"/>
              </a:xfrm>
            </p:grpSpPr>
            <p:sp>
              <p:nvSpPr>
                <p:cNvPr id="463" name="矩形"/>
                <p:cNvSpPr/>
                <p:nvPr/>
              </p:nvSpPr>
              <p:spPr>
                <a:xfrm>
                  <a:off x="-1" y="29050"/>
                  <a:ext cx="374654" cy="1366846"/>
                </a:xfrm>
                <a:prstGeom prst="rect">
                  <a:avLst/>
                </a:prstGeom>
                <a:solidFill>
                  <a:srgbClr val="49BCB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黑体"/>
                      <a:ea typeface="黑体"/>
                      <a:cs typeface="黑体"/>
                      <a:sym typeface="黑体"/>
                    </a:defRPr>
                  </a:pPr>
                </a:p>
              </p:txBody>
            </p:sp>
            <p:sp>
              <p:nvSpPr>
                <p:cNvPr id="464" name="生活满意度"/>
                <p:cNvSpPr txBox="1"/>
                <p:nvPr/>
              </p:nvSpPr>
              <p:spPr>
                <a:xfrm>
                  <a:off x="-1" y="0"/>
                  <a:ext cx="374654" cy="14249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>
                  <a:lvl1pPr algn="ctr">
                    <a:defRPr sz="1500">
                      <a:solidFill>
                        <a:srgbClr val="FFFFFF"/>
                      </a:solidFill>
                      <a:latin typeface="黑体"/>
                      <a:ea typeface="黑体"/>
                      <a:cs typeface="黑体"/>
                      <a:sym typeface="黑体"/>
                    </a:defRPr>
                  </a:lvl1pPr>
                </a:lstStyle>
                <a:p>
                  <a:pPr/>
                  <a:r>
                    <a:t>生活满意度</a:t>
                  </a:r>
                </a:p>
              </p:txBody>
            </p:sp>
          </p:grpSp>
          <p:sp>
            <p:nvSpPr>
              <p:cNvPr id="466" name="2.6"/>
              <p:cNvSpPr txBox="1"/>
              <p:nvPr/>
            </p:nvSpPr>
            <p:spPr>
              <a:xfrm>
                <a:off x="4496819" y="371331"/>
                <a:ext cx="1225553" cy="2876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b="1" sz="13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2.6</a:t>
                </a:r>
              </a:p>
            </p:txBody>
          </p:sp>
          <p:sp>
            <p:nvSpPr>
              <p:cNvPr id="467" name="2.4"/>
              <p:cNvSpPr txBox="1"/>
              <p:nvPr/>
            </p:nvSpPr>
            <p:spPr>
              <a:xfrm>
                <a:off x="4014218" y="453881"/>
                <a:ext cx="1227141" cy="2876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b="1" sz="13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2.4</a:t>
                </a:r>
              </a:p>
            </p:txBody>
          </p:sp>
          <p:grpSp>
            <p:nvGrpSpPr>
              <p:cNvPr id="470" name="成组"/>
              <p:cNvGrpSpPr/>
              <p:nvPr/>
            </p:nvGrpSpPr>
            <p:grpSpPr>
              <a:xfrm>
                <a:off x="4509518" y="714376"/>
                <a:ext cx="374656" cy="1277945"/>
                <a:chOff x="-1" y="0"/>
                <a:chExt cx="374655" cy="1277943"/>
              </a:xfrm>
            </p:grpSpPr>
            <p:sp>
              <p:nvSpPr>
                <p:cNvPr id="468" name="矩形"/>
                <p:cNvSpPr/>
                <p:nvPr/>
              </p:nvSpPr>
              <p:spPr>
                <a:xfrm>
                  <a:off x="-2" y="-1"/>
                  <a:ext cx="374657" cy="1277945"/>
                </a:xfrm>
                <a:prstGeom prst="rect">
                  <a:avLst/>
                </a:prstGeom>
                <a:solidFill>
                  <a:srgbClr val="49BCB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黑体"/>
                      <a:ea typeface="黑体"/>
                      <a:cs typeface="黑体"/>
                      <a:sym typeface="黑体"/>
                    </a:defRPr>
                  </a:pPr>
                </a:p>
              </p:txBody>
            </p:sp>
            <p:sp>
              <p:nvSpPr>
                <p:cNvPr id="469" name="自我认同"/>
                <p:cNvSpPr txBox="1"/>
                <p:nvPr/>
              </p:nvSpPr>
              <p:spPr>
                <a:xfrm>
                  <a:off x="-2" y="59848"/>
                  <a:ext cx="374657" cy="11582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>
                  <a:lvl1pPr algn="ctr">
                    <a:defRPr sz="1500">
                      <a:solidFill>
                        <a:srgbClr val="FFFFFF"/>
                      </a:solidFill>
                      <a:latin typeface="黑体"/>
                      <a:ea typeface="黑体"/>
                      <a:cs typeface="黑体"/>
                      <a:sym typeface="黑体"/>
                    </a:defRPr>
                  </a:lvl1pPr>
                </a:lstStyle>
                <a:p>
                  <a:pPr/>
                  <a:r>
                    <a:t>自我认同</a:t>
                  </a:r>
                </a:p>
              </p:txBody>
            </p:sp>
          </p:grpSp>
          <p:grpSp>
            <p:nvGrpSpPr>
              <p:cNvPr id="473" name="成组"/>
              <p:cNvGrpSpPr/>
              <p:nvPr/>
            </p:nvGrpSpPr>
            <p:grpSpPr>
              <a:xfrm>
                <a:off x="5438207" y="325439"/>
                <a:ext cx="374656" cy="1666881"/>
                <a:chOff x="-1" y="0"/>
                <a:chExt cx="374655" cy="1666880"/>
              </a:xfrm>
            </p:grpSpPr>
            <p:sp>
              <p:nvSpPr>
                <p:cNvPr id="471" name="矩形"/>
                <p:cNvSpPr/>
                <p:nvPr/>
              </p:nvSpPr>
              <p:spPr>
                <a:xfrm>
                  <a:off x="-2" y="-1"/>
                  <a:ext cx="374657" cy="1666881"/>
                </a:xfrm>
                <a:prstGeom prst="rect">
                  <a:avLst/>
                </a:prstGeom>
                <a:solidFill>
                  <a:srgbClr val="49BCB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黑体"/>
                      <a:ea typeface="黑体"/>
                      <a:cs typeface="黑体"/>
                      <a:sym typeface="黑体"/>
                    </a:defRPr>
                  </a:pPr>
                </a:p>
              </p:txBody>
            </p:sp>
            <p:sp>
              <p:nvSpPr>
                <p:cNvPr id="472" name="公正感"/>
                <p:cNvSpPr txBox="1"/>
                <p:nvPr/>
              </p:nvSpPr>
              <p:spPr>
                <a:xfrm>
                  <a:off x="-2" y="387667"/>
                  <a:ext cx="374657" cy="8915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>
                  <a:lvl1pPr algn="ctr">
                    <a:defRPr sz="1500">
                      <a:solidFill>
                        <a:srgbClr val="FFFFFF"/>
                      </a:solidFill>
                      <a:latin typeface="黑体"/>
                      <a:ea typeface="黑体"/>
                      <a:cs typeface="黑体"/>
                      <a:sym typeface="黑体"/>
                    </a:defRPr>
                  </a:lvl1pPr>
                </a:lstStyle>
                <a:p>
                  <a:pPr/>
                  <a:r>
                    <a:t>公正感</a:t>
                  </a:r>
                </a:p>
              </p:txBody>
            </p:sp>
          </p:grpSp>
          <p:sp>
            <p:nvSpPr>
              <p:cNvPr id="474" name="3.0"/>
              <p:cNvSpPr txBox="1"/>
              <p:nvPr/>
            </p:nvSpPr>
            <p:spPr>
              <a:xfrm>
                <a:off x="5001645" y="30018"/>
                <a:ext cx="1228728" cy="2876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b="1" sz="13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3.0</a:t>
                </a:r>
              </a:p>
            </p:txBody>
          </p:sp>
          <p:grpSp>
            <p:nvGrpSpPr>
              <p:cNvPr id="477" name="成组"/>
              <p:cNvGrpSpPr/>
              <p:nvPr/>
            </p:nvGrpSpPr>
            <p:grpSpPr>
              <a:xfrm>
                <a:off x="7179695" y="2281240"/>
                <a:ext cx="374656" cy="1444633"/>
                <a:chOff x="-1" y="-1"/>
                <a:chExt cx="374655" cy="1444631"/>
              </a:xfrm>
            </p:grpSpPr>
            <p:sp>
              <p:nvSpPr>
                <p:cNvPr id="475" name="矩形"/>
                <p:cNvSpPr/>
                <p:nvPr/>
              </p:nvSpPr>
              <p:spPr>
                <a:xfrm>
                  <a:off x="-2" y="-2"/>
                  <a:ext cx="374657" cy="1444633"/>
                </a:xfrm>
                <a:prstGeom prst="rect">
                  <a:avLst/>
                </a:prstGeom>
                <a:solidFill>
                  <a:srgbClr val="7F7F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黑体"/>
                      <a:ea typeface="黑体"/>
                      <a:cs typeface="黑体"/>
                      <a:sym typeface="黑体"/>
                    </a:defRPr>
                  </a:pPr>
                </a:p>
              </p:txBody>
            </p:sp>
            <p:sp>
              <p:nvSpPr>
                <p:cNvPr id="476" name="焦虑"/>
                <p:cNvSpPr txBox="1"/>
                <p:nvPr/>
              </p:nvSpPr>
              <p:spPr>
                <a:xfrm>
                  <a:off x="-2" y="409892"/>
                  <a:ext cx="374657" cy="6248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>
                  <a:lvl1pPr algn="ctr">
                    <a:defRPr sz="1500">
                      <a:solidFill>
                        <a:srgbClr val="FFFFFF"/>
                      </a:solidFill>
                      <a:latin typeface="黑体"/>
                      <a:ea typeface="黑体"/>
                      <a:cs typeface="黑体"/>
                      <a:sym typeface="黑体"/>
                    </a:defRPr>
                  </a:lvl1pPr>
                </a:lstStyle>
                <a:p>
                  <a:pPr/>
                  <a:r>
                    <a:t>焦虑</a:t>
                  </a:r>
                </a:p>
              </p:txBody>
            </p:sp>
          </p:grpSp>
          <p:grpSp>
            <p:nvGrpSpPr>
              <p:cNvPr id="480" name="成组"/>
              <p:cNvGrpSpPr/>
              <p:nvPr/>
            </p:nvGrpSpPr>
            <p:grpSpPr>
              <a:xfrm>
                <a:off x="1580577" y="1962470"/>
                <a:ext cx="6126172" cy="370837"/>
                <a:chOff x="-1" y="0"/>
                <a:chExt cx="6126171" cy="370835"/>
              </a:xfrm>
            </p:grpSpPr>
            <p:sp>
              <p:nvSpPr>
                <p:cNvPr id="478" name="矩形"/>
                <p:cNvSpPr/>
                <p:nvPr/>
              </p:nvSpPr>
              <p:spPr>
                <a:xfrm>
                  <a:off x="-2" y="29845"/>
                  <a:ext cx="6126172" cy="311154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b="1">
                      <a:solidFill>
                        <a:srgbClr val="FFFFFF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</a:p>
              </p:txBody>
            </p:sp>
            <p:sp>
              <p:nvSpPr>
                <p:cNvPr id="479" name="文本"/>
                <p:cNvSpPr txBox="1"/>
                <p:nvPr/>
              </p:nvSpPr>
              <p:spPr>
                <a:xfrm>
                  <a:off x="-2" y="-1"/>
                  <a:ext cx="6126172" cy="3708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>
                  <a:lvl1pPr>
                    <a:defRPr b="1">
                      <a:solidFill>
                        <a:srgbClr val="FFFFFF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/>
                  <a:r>
                    <a:t>                 </a:t>
                  </a:r>
                </a:p>
              </p:txBody>
            </p:sp>
          </p:grpSp>
          <p:sp>
            <p:nvSpPr>
              <p:cNvPr id="481" name="-2.6"/>
              <p:cNvSpPr txBox="1"/>
              <p:nvPr/>
            </p:nvSpPr>
            <p:spPr>
              <a:xfrm>
                <a:off x="6249420" y="3738424"/>
                <a:ext cx="1223966" cy="2876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b="1" sz="13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-2.6</a:t>
                </a:r>
              </a:p>
            </p:txBody>
          </p:sp>
          <p:grpSp>
            <p:nvGrpSpPr>
              <p:cNvPr id="484" name="成组"/>
              <p:cNvGrpSpPr/>
              <p:nvPr/>
            </p:nvGrpSpPr>
            <p:grpSpPr>
              <a:xfrm>
                <a:off x="3760216" y="447674"/>
                <a:ext cx="642945" cy="1284296"/>
                <a:chOff x="0" y="-1"/>
                <a:chExt cx="642944" cy="1284295"/>
              </a:xfrm>
            </p:grpSpPr>
            <p:sp>
              <p:nvSpPr>
                <p:cNvPr id="482" name="形状"/>
                <p:cNvSpPr/>
                <p:nvPr/>
              </p:nvSpPr>
              <p:spPr>
                <a:xfrm rot="16200000">
                  <a:off x="-320677" y="320674"/>
                  <a:ext cx="1284297" cy="6429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4609"/>
                      </a:moveTo>
                      <a:lnTo>
                        <a:pt x="338" y="4609"/>
                      </a:lnTo>
                      <a:lnTo>
                        <a:pt x="338" y="16991"/>
                      </a:lnTo>
                      <a:lnTo>
                        <a:pt x="0" y="16991"/>
                      </a:lnTo>
                      <a:lnTo>
                        <a:pt x="0" y="4609"/>
                      </a:lnTo>
                      <a:close/>
                      <a:moveTo>
                        <a:pt x="676" y="4609"/>
                      </a:moveTo>
                      <a:lnTo>
                        <a:pt x="1352" y="4609"/>
                      </a:lnTo>
                      <a:lnTo>
                        <a:pt x="1352" y="16991"/>
                      </a:lnTo>
                      <a:lnTo>
                        <a:pt x="676" y="16991"/>
                      </a:lnTo>
                      <a:lnTo>
                        <a:pt x="676" y="4609"/>
                      </a:lnTo>
                      <a:close/>
                      <a:moveTo>
                        <a:pt x="1690" y="4609"/>
                      </a:moveTo>
                      <a:lnTo>
                        <a:pt x="6689" y="4609"/>
                      </a:lnTo>
                      <a:lnTo>
                        <a:pt x="6689" y="0"/>
                      </a:lnTo>
                      <a:lnTo>
                        <a:pt x="21600" y="10800"/>
                      </a:lnTo>
                      <a:lnTo>
                        <a:pt x="6689" y="21600"/>
                      </a:lnTo>
                      <a:lnTo>
                        <a:pt x="6689" y="16991"/>
                      </a:lnTo>
                      <a:lnTo>
                        <a:pt x="1690" y="16991"/>
                      </a:lnTo>
                      <a:lnTo>
                        <a:pt x="1690" y="4609"/>
                      </a:lnTo>
                      <a:close/>
                    </a:path>
                  </a:pathLst>
                </a:custGeom>
                <a:solidFill>
                  <a:srgbClr val="49BCB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83" name="提…"/>
                <p:cNvSpPr txBox="1"/>
                <p:nvPr/>
              </p:nvSpPr>
              <p:spPr>
                <a:xfrm>
                  <a:off x="84696" y="286678"/>
                  <a:ext cx="446162" cy="7264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/>
                <a:p>
                  <a:pPr>
                    <a:defRPr>
                      <a:latin typeface="黑体"/>
                      <a:ea typeface="黑体"/>
                      <a:cs typeface="黑体"/>
                      <a:sym typeface="黑体"/>
                    </a:defRPr>
                  </a:pPr>
                  <a:r>
                    <a:t>提</a:t>
                  </a:r>
                </a:p>
                <a:p>
                  <a:pPr>
                    <a:defRPr>
                      <a:latin typeface="黑体"/>
                      <a:ea typeface="黑体"/>
                      <a:cs typeface="黑体"/>
                      <a:sym typeface="黑体"/>
                    </a:defRPr>
                  </a:pPr>
                  <a:r>
                    <a:t>升</a:t>
                  </a:r>
                </a:p>
              </p:txBody>
            </p:sp>
          </p:grpSp>
          <p:grpSp>
            <p:nvGrpSpPr>
              <p:cNvPr id="487" name="成组"/>
              <p:cNvGrpSpPr/>
              <p:nvPr/>
            </p:nvGrpSpPr>
            <p:grpSpPr>
              <a:xfrm>
                <a:off x="5579495" y="2373315"/>
                <a:ext cx="701681" cy="1439871"/>
                <a:chOff x="-1" y="0"/>
                <a:chExt cx="701680" cy="1439869"/>
              </a:xfrm>
            </p:grpSpPr>
            <p:sp>
              <p:nvSpPr>
                <p:cNvPr id="485" name="形状"/>
                <p:cNvSpPr/>
                <p:nvPr/>
              </p:nvSpPr>
              <p:spPr>
                <a:xfrm rot="5400000">
                  <a:off x="-369096" y="369093"/>
                  <a:ext cx="1439871" cy="7016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4609"/>
                      </a:moveTo>
                      <a:lnTo>
                        <a:pt x="329" y="4609"/>
                      </a:lnTo>
                      <a:lnTo>
                        <a:pt x="329" y="16991"/>
                      </a:lnTo>
                      <a:lnTo>
                        <a:pt x="0" y="16991"/>
                      </a:lnTo>
                      <a:lnTo>
                        <a:pt x="0" y="4609"/>
                      </a:lnTo>
                      <a:close/>
                      <a:moveTo>
                        <a:pt x="658" y="4609"/>
                      </a:moveTo>
                      <a:lnTo>
                        <a:pt x="1316" y="4609"/>
                      </a:lnTo>
                      <a:lnTo>
                        <a:pt x="1316" y="16991"/>
                      </a:lnTo>
                      <a:lnTo>
                        <a:pt x="658" y="16991"/>
                      </a:lnTo>
                      <a:lnTo>
                        <a:pt x="658" y="4609"/>
                      </a:lnTo>
                      <a:close/>
                      <a:moveTo>
                        <a:pt x="1645" y="4609"/>
                      </a:moveTo>
                      <a:lnTo>
                        <a:pt x="7085" y="4609"/>
                      </a:lnTo>
                      <a:lnTo>
                        <a:pt x="7085" y="0"/>
                      </a:lnTo>
                      <a:lnTo>
                        <a:pt x="21600" y="10800"/>
                      </a:lnTo>
                      <a:lnTo>
                        <a:pt x="7085" y="21600"/>
                      </a:lnTo>
                      <a:lnTo>
                        <a:pt x="7085" y="16991"/>
                      </a:lnTo>
                      <a:lnTo>
                        <a:pt x="1645" y="16991"/>
                      </a:lnTo>
                      <a:lnTo>
                        <a:pt x="1645" y="460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86" name="降…"/>
                <p:cNvSpPr txBox="1"/>
                <p:nvPr/>
              </p:nvSpPr>
              <p:spPr>
                <a:xfrm>
                  <a:off x="104498" y="108875"/>
                  <a:ext cx="396249" cy="7264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8" tIns="45718" rIns="45718" bIns="45718" numCol="1" anchor="t">
                  <a:spAutoFit/>
                </a:bodyPr>
                <a:lstStyle/>
                <a:p>
                  <a:pPr>
                    <a:defRPr>
                      <a:latin typeface="黑体"/>
                      <a:ea typeface="黑体"/>
                      <a:cs typeface="黑体"/>
                      <a:sym typeface="黑体"/>
                    </a:defRPr>
                  </a:pPr>
                  <a:r>
                    <a:t>降</a:t>
                  </a:r>
                </a:p>
                <a:p>
                  <a:pPr>
                    <a:defRPr>
                      <a:latin typeface="黑体"/>
                      <a:ea typeface="黑体"/>
                      <a:cs typeface="黑体"/>
                      <a:sym typeface="黑体"/>
                    </a:defRPr>
                  </a:pPr>
                  <a:r>
                    <a:t>低</a:t>
                  </a:r>
                </a:p>
              </p:txBody>
            </p:sp>
          </p:grpSp>
          <p:grpSp>
            <p:nvGrpSpPr>
              <p:cNvPr id="490" name="成组"/>
              <p:cNvGrpSpPr/>
              <p:nvPr/>
            </p:nvGrpSpPr>
            <p:grpSpPr>
              <a:xfrm>
                <a:off x="5920807" y="643256"/>
                <a:ext cx="374656" cy="1424937"/>
                <a:chOff x="-1" y="0"/>
                <a:chExt cx="374655" cy="1424935"/>
              </a:xfrm>
            </p:grpSpPr>
            <p:sp>
              <p:nvSpPr>
                <p:cNvPr id="488" name="矩形"/>
                <p:cNvSpPr/>
                <p:nvPr/>
              </p:nvSpPr>
              <p:spPr>
                <a:xfrm>
                  <a:off x="-2" y="77469"/>
                  <a:ext cx="374657" cy="1270008"/>
                </a:xfrm>
                <a:prstGeom prst="rect">
                  <a:avLst/>
                </a:prstGeom>
                <a:solidFill>
                  <a:srgbClr val="49BCB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黑体"/>
                      <a:ea typeface="黑体"/>
                      <a:cs typeface="黑体"/>
                      <a:sym typeface="黑体"/>
                    </a:defRPr>
                  </a:pPr>
                </a:p>
              </p:txBody>
            </p:sp>
            <p:sp>
              <p:nvSpPr>
                <p:cNvPr id="489" name="学习积极性"/>
                <p:cNvSpPr txBox="1"/>
                <p:nvPr/>
              </p:nvSpPr>
              <p:spPr>
                <a:xfrm>
                  <a:off x="-2" y="0"/>
                  <a:ext cx="374657" cy="14249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>
                  <a:lvl1pPr algn="ctr">
                    <a:defRPr sz="1500">
                      <a:solidFill>
                        <a:srgbClr val="FFFFFF"/>
                      </a:solidFill>
                      <a:latin typeface="黑体"/>
                      <a:ea typeface="黑体"/>
                      <a:cs typeface="黑体"/>
                      <a:sym typeface="黑体"/>
                    </a:defRPr>
                  </a:lvl1pPr>
                </a:lstStyle>
                <a:p>
                  <a:pPr/>
                  <a:r>
                    <a:t>学习积极性</a:t>
                  </a:r>
                </a:p>
              </p:txBody>
            </p:sp>
          </p:grpSp>
          <p:sp>
            <p:nvSpPr>
              <p:cNvPr id="491" name="2.4"/>
              <p:cNvSpPr txBox="1"/>
              <p:nvPr/>
            </p:nvSpPr>
            <p:spPr>
              <a:xfrm>
                <a:off x="5496945" y="455469"/>
                <a:ext cx="1227142" cy="2876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b="1" sz="13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2.4</a:t>
                </a:r>
              </a:p>
            </p:txBody>
          </p:sp>
          <p:grpSp>
            <p:nvGrpSpPr>
              <p:cNvPr id="494" name="成组"/>
              <p:cNvGrpSpPr/>
              <p:nvPr/>
            </p:nvGrpSpPr>
            <p:grpSpPr>
              <a:xfrm>
                <a:off x="6673283" y="2303467"/>
                <a:ext cx="374656" cy="1379543"/>
                <a:chOff x="-1" y="0"/>
                <a:chExt cx="374655" cy="1379541"/>
              </a:xfrm>
            </p:grpSpPr>
            <p:sp>
              <p:nvSpPr>
                <p:cNvPr id="492" name="矩形"/>
                <p:cNvSpPr/>
                <p:nvPr/>
              </p:nvSpPr>
              <p:spPr>
                <a:xfrm>
                  <a:off x="-2" y="0"/>
                  <a:ext cx="374657" cy="1379542"/>
                </a:xfrm>
                <a:prstGeom prst="rect">
                  <a:avLst/>
                </a:prstGeom>
                <a:solidFill>
                  <a:srgbClr val="7F7F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黑体"/>
                      <a:ea typeface="黑体"/>
                      <a:cs typeface="黑体"/>
                      <a:sym typeface="黑体"/>
                    </a:defRPr>
                  </a:pPr>
                </a:p>
              </p:txBody>
            </p:sp>
            <p:sp>
              <p:nvSpPr>
                <p:cNvPr id="493" name="孤独"/>
                <p:cNvSpPr txBox="1"/>
                <p:nvPr/>
              </p:nvSpPr>
              <p:spPr>
                <a:xfrm>
                  <a:off x="-2" y="377348"/>
                  <a:ext cx="374657" cy="6248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>
                  <a:lvl1pPr algn="ctr">
                    <a:defRPr sz="1500">
                      <a:solidFill>
                        <a:srgbClr val="FFFFFF"/>
                      </a:solidFill>
                      <a:latin typeface="黑体"/>
                      <a:ea typeface="黑体"/>
                      <a:cs typeface="黑体"/>
                      <a:sym typeface="黑体"/>
                    </a:defRPr>
                  </a:lvl1pPr>
                </a:lstStyle>
                <a:p>
                  <a:pPr/>
                  <a:r>
                    <a:t>孤独</a:t>
                  </a:r>
                </a:p>
              </p:txBody>
            </p:sp>
          </p:grpSp>
          <p:grpSp>
            <p:nvGrpSpPr>
              <p:cNvPr id="498" name="成组"/>
              <p:cNvGrpSpPr/>
              <p:nvPr/>
            </p:nvGrpSpPr>
            <p:grpSpPr>
              <a:xfrm>
                <a:off x="55418" y="2061173"/>
                <a:ext cx="1421088" cy="663874"/>
                <a:chOff x="21" y="8"/>
                <a:chExt cx="1421086" cy="663873"/>
              </a:xfrm>
            </p:grpSpPr>
            <p:sp>
              <p:nvSpPr>
                <p:cNvPr id="495" name="形状"/>
                <p:cNvSpPr/>
                <p:nvPr/>
              </p:nvSpPr>
              <p:spPr>
                <a:xfrm>
                  <a:off x="21" y="8"/>
                  <a:ext cx="1421088" cy="663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0994" fill="norm" stroke="1" extrusionOk="0">
                      <a:moveTo>
                        <a:pt x="1944" y="6912"/>
                      </a:moveTo>
                      <a:cubicBezTo>
                        <a:pt x="1811" y="5594"/>
                        <a:pt x="2123" y="4265"/>
                        <a:pt x="2795" y="3287"/>
                      </a:cubicBezTo>
                      <a:cubicBezTo>
                        <a:pt x="3858" y="1741"/>
                        <a:pt x="5582" y="1397"/>
                        <a:pt x="6935" y="2458"/>
                      </a:cubicBezTo>
                      <a:cubicBezTo>
                        <a:pt x="7762" y="373"/>
                        <a:pt x="9854" y="-58"/>
                        <a:pt x="11109" y="1599"/>
                      </a:cubicBezTo>
                      <a:cubicBezTo>
                        <a:pt x="11426" y="749"/>
                        <a:pt x="12034" y="162"/>
                        <a:pt x="12736" y="29"/>
                      </a:cubicBezTo>
                      <a:cubicBezTo>
                        <a:pt x="13508" y="-118"/>
                        <a:pt x="14280" y="306"/>
                        <a:pt x="14753" y="1137"/>
                      </a:cubicBezTo>
                      <a:cubicBezTo>
                        <a:pt x="15435" y="61"/>
                        <a:pt x="16565" y="-292"/>
                        <a:pt x="17534" y="267"/>
                      </a:cubicBezTo>
                      <a:cubicBezTo>
                        <a:pt x="18272" y="692"/>
                        <a:pt x="18801" y="1583"/>
                        <a:pt x="18944" y="2640"/>
                      </a:cubicBezTo>
                      <a:cubicBezTo>
                        <a:pt x="19797" y="2952"/>
                        <a:pt x="20477" y="3817"/>
                        <a:pt x="20753" y="4944"/>
                      </a:cubicBezTo>
                      <a:cubicBezTo>
                        <a:pt x="20954" y="5762"/>
                        <a:pt x="20926" y="6650"/>
                        <a:pt x="20672" y="7442"/>
                      </a:cubicBezTo>
                      <a:cubicBezTo>
                        <a:pt x="21295" y="8527"/>
                        <a:pt x="21513" y="9934"/>
                        <a:pt x="21264" y="11261"/>
                      </a:cubicBezTo>
                      <a:cubicBezTo>
                        <a:pt x="20933" y="13025"/>
                        <a:pt x="19838" y="14346"/>
                        <a:pt x="18492" y="14604"/>
                      </a:cubicBezTo>
                      <a:cubicBezTo>
                        <a:pt x="18486" y="15705"/>
                        <a:pt x="18124" y="16749"/>
                        <a:pt x="17500" y="17468"/>
                      </a:cubicBezTo>
                      <a:cubicBezTo>
                        <a:pt x="16552" y="18561"/>
                        <a:pt x="15183" y="18701"/>
                        <a:pt x="14122" y="17815"/>
                      </a:cubicBezTo>
                      <a:cubicBezTo>
                        <a:pt x="13778" y="19337"/>
                        <a:pt x="12859" y="20501"/>
                        <a:pt x="11707" y="20871"/>
                      </a:cubicBezTo>
                      <a:cubicBezTo>
                        <a:pt x="10350" y="21308"/>
                        <a:pt x="8934" y="20564"/>
                        <a:pt x="8158" y="19006"/>
                      </a:cubicBezTo>
                      <a:cubicBezTo>
                        <a:pt x="6326" y="20485"/>
                        <a:pt x="3948" y="19653"/>
                        <a:pt x="2885" y="17163"/>
                      </a:cubicBezTo>
                      <a:cubicBezTo>
                        <a:pt x="1841" y="17327"/>
                        <a:pt x="860" y="16459"/>
                        <a:pt x="566" y="15112"/>
                      </a:cubicBezTo>
                      <a:cubicBezTo>
                        <a:pt x="354" y="14137"/>
                        <a:pt x="542" y="13085"/>
                        <a:pt x="1062" y="12344"/>
                      </a:cubicBezTo>
                      <a:cubicBezTo>
                        <a:pt x="324" y="11762"/>
                        <a:pt x="-87" y="10646"/>
                        <a:pt x="16" y="9503"/>
                      </a:cubicBezTo>
                      <a:cubicBezTo>
                        <a:pt x="136" y="8165"/>
                        <a:pt x="929" y="7117"/>
                        <a:pt x="1926" y="6979"/>
                      </a:cubicBezTo>
                      <a:cubicBezTo>
                        <a:pt x="1932" y="6956"/>
                        <a:pt x="1939" y="6934"/>
                        <a:pt x="1944" y="6912"/>
                      </a:cubicBezTo>
                      <a:close/>
                    </a:path>
                  </a:pathLst>
                </a:custGeom>
                <a:solidFill>
                  <a:srgbClr val="B9CDE5"/>
                </a:solidFill>
                <a:ln w="25400" cap="flat">
                  <a:solidFill>
                    <a:srgbClr val="B9CDE5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>
                    <a:defRPr>
                      <a:latin typeface="黑体"/>
                      <a:ea typeface="黑体"/>
                      <a:cs typeface="黑体"/>
                      <a:sym typeface="黑体"/>
                    </a:defRPr>
                  </a:pPr>
                </a:p>
              </p:txBody>
            </p:sp>
            <p:sp>
              <p:nvSpPr>
                <p:cNvPr id="496" name="形状"/>
                <p:cNvSpPr/>
                <p:nvPr/>
              </p:nvSpPr>
              <p:spPr>
                <a:xfrm>
                  <a:off x="72142" y="33769"/>
                  <a:ext cx="1302212" cy="564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80" y="14010"/>
                      </a:moveTo>
                      <a:cubicBezTo>
                        <a:pt x="899" y="14066"/>
                        <a:pt x="417" y="13902"/>
                        <a:pt x="0" y="13542"/>
                      </a:cubicBezTo>
                      <a:moveTo>
                        <a:pt x="2598" y="19137"/>
                      </a:moveTo>
                      <a:cubicBezTo>
                        <a:pt x="2405" y="19250"/>
                        <a:pt x="2202" y="19325"/>
                        <a:pt x="1994" y="19361"/>
                      </a:cubicBezTo>
                      <a:moveTo>
                        <a:pt x="7802" y="21600"/>
                      </a:moveTo>
                      <a:cubicBezTo>
                        <a:pt x="7657" y="21279"/>
                        <a:pt x="7535" y="20936"/>
                        <a:pt x="7438" y="20577"/>
                      </a:cubicBezTo>
                      <a:moveTo>
                        <a:pt x="14532" y="19050"/>
                      </a:moveTo>
                      <a:cubicBezTo>
                        <a:pt x="14510" y="19430"/>
                        <a:pt x="14461" y="19806"/>
                        <a:pt x="14386" y="20172"/>
                      </a:cubicBezTo>
                      <a:moveTo>
                        <a:pt x="17421" y="12116"/>
                      </a:moveTo>
                      <a:cubicBezTo>
                        <a:pt x="18513" y="12897"/>
                        <a:pt x="19202" y="14528"/>
                        <a:pt x="19192" y="16310"/>
                      </a:cubicBezTo>
                      <a:moveTo>
                        <a:pt x="21600" y="7649"/>
                      </a:moveTo>
                      <a:cubicBezTo>
                        <a:pt x="21423" y="8256"/>
                        <a:pt x="21153" y="8794"/>
                        <a:pt x="20811" y="9222"/>
                      </a:cubicBezTo>
                      <a:moveTo>
                        <a:pt x="19707" y="1814"/>
                      </a:moveTo>
                      <a:cubicBezTo>
                        <a:pt x="19737" y="2059"/>
                        <a:pt x="19751" y="2308"/>
                        <a:pt x="19748" y="2557"/>
                      </a:cubicBezTo>
                      <a:moveTo>
                        <a:pt x="14668" y="947"/>
                      </a:moveTo>
                      <a:cubicBezTo>
                        <a:pt x="14771" y="605"/>
                        <a:pt x="14907" y="286"/>
                        <a:pt x="15073" y="0"/>
                      </a:cubicBezTo>
                      <a:moveTo>
                        <a:pt x="10888" y="1399"/>
                      </a:moveTo>
                      <a:cubicBezTo>
                        <a:pt x="10930" y="1116"/>
                        <a:pt x="10996" y="841"/>
                        <a:pt x="11084" y="582"/>
                      </a:cubicBezTo>
                      <a:moveTo>
                        <a:pt x="6452" y="1676"/>
                      </a:moveTo>
                      <a:cubicBezTo>
                        <a:pt x="6709" y="1897"/>
                        <a:pt x="6947" y="2164"/>
                        <a:pt x="7160" y="2469"/>
                      </a:cubicBezTo>
                      <a:moveTo>
                        <a:pt x="1072" y="7905"/>
                      </a:moveTo>
                      <a:cubicBezTo>
                        <a:pt x="1016" y="7632"/>
                        <a:pt x="974" y="7353"/>
                        <a:pt x="948" y="7071"/>
                      </a:cubicBezTo>
                    </a:path>
                  </a:pathLst>
                </a:custGeom>
                <a:noFill/>
                <a:ln w="25400" cap="flat">
                  <a:solidFill>
                    <a:srgbClr val="B9CDE5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>
                    <a:defRPr>
                      <a:latin typeface="黑体"/>
                      <a:ea typeface="黑体"/>
                      <a:cs typeface="黑体"/>
                      <a:sym typeface="黑体"/>
                    </a:defRPr>
                  </a:pPr>
                </a:p>
              </p:txBody>
            </p:sp>
            <p:sp>
              <p:nvSpPr>
                <p:cNvPr id="497" name="11年"/>
                <p:cNvSpPr txBox="1"/>
                <p:nvPr/>
              </p:nvSpPr>
              <p:spPr>
                <a:xfrm>
                  <a:off x="1180" y="125145"/>
                  <a:ext cx="1419232" cy="4089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>
                  <a:lvl1pPr algn="ctr">
                    <a:defRPr>
                      <a:latin typeface="黑体"/>
                      <a:ea typeface="黑体"/>
                      <a:cs typeface="黑体"/>
                      <a:sym typeface="黑体"/>
                    </a:defRPr>
                  </a:lvl1pPr>
                </a:lstStyle>
                <a:p>
                  <a:pPr/>
                  <a:r>
                    <a:t>11年</a:t>
                  </a:r>
                </a:p>
              </p:txBody>
            </p:sp>
          </p:grpSp>
          <p:grpSp>
            <p:nvGrpSpPr>
              <p:cNvPr id="502" name="成组"/>
              <p:cNvGrpSpPr/>
              <p:nvPr/>
            </p:nvGrpSpPr>
            <p:grpSpPr>
              <a:xfrm>
                <a:off x="231631" y="2193"/>
                <a:ext cx="1421088" cy="667050"/>
                <a:chOff x="21" y="8"/>
                <a:chExt cx="1421086" cy="667049"/>
              </a:xfrm>
            </p:grpSpPr>
            <p:sp>
              <p:nvSpPr>
                <p:cNvPr id="499" name="形状"/>
                <p:cNvSpPr/>
                <p:nvPr/>
              </p:nvSpPr>
              <p:spPr>
                <a:xfrm>
                  <a:off x="21" y="8"/>
                  <a:ext cx="1421088" cy="6670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0994" fill="norm" stroke="1" extrusionOk="0">
                      <a:moveTo>
                        <a:pt x="1944" y="6912"/>
                      </a:moveTo>
                      <a:cubicBezTo>
                        <a:pt x="1811" y="5594"/>
                        <a:pt x="2123" y="4265"/>
                        <a:pt x="2795" y="3287"/>
                      </a:cubicBezTo>
                      <a:cubicBezTo>
                        <a:pt x="3858" y="1741"/>
                        <a:pt x="5582" y="1397"/>
                        <a:pt x="6935" y="2458"/>
                      </a:cubicBezTo>
                      <a:cubicBezTo>
                        <a:pt x="7762" y="373"/>
                        <a:pt x="9854" y="-58"/>
                        <a:pt x="11109" y="1599"/>
                      </a:cubicBezTo>
                      <a:cubicBezTo>
                        <a:pt x="11426" y="749"/>
                        <a:pt x="12034" y="162"/>
                        <a:pt x="12736" y="29"/>
                      </a:cubicBezTo>
                      <a:cubicBezTo>
                        <a:pt x="13508" y="-118"/>
                        <a:pt x="14280" y="306"/>
                        <a:pt x="14753" y="1137"/>
                      </a:cubicBezTo>
                      <a:cubicBezTo>
                        <a:pt x="15435" y="61"/>
                        <a:pt x="16565" y="-292"/>
                        <a:pt x="17534" y="267"/>
                      </a:cubicBezTo>
                      <a:cubicBezTo>
                        <a:pt x="18272" y="692"/>
                        <a:pt x="18801" y="1583"/>
                        <a:pt x="18944" y="2640"/>
                      </a:cubicBezTo>
                      <a:cubicBezTo>
                        <a:pt x="19797" y="2952"/>
                        <a:pt x="20477" y="3817"/>
                        <a:pt x="20753" y="4944"/>
                      </a:cubicBezTo>
                      <a:cubicBezTo>
                        <a:pt x="20954" y="5762"/>
                        <a:pt x="20926" y="6650"/>
                        <a:pt x="20672" y="7442"/>
                      </a:cubicBezTo>
                      <a:cubicBezTo>
                        <a:pt x="21295" y="8527"/>
                        <a:pt x="21513" y="9934"/>
                        <a:pt x="21264" y="11261"/>
                      </a:cubicBezTo>
                      <a:cubicBezTo>
                        <a:pt x="20933" y="13025"/>
                        <a:pt x="19838" y="14346"/>
                        <a:pt x="18492" y="14604"/>
                      </a:cubicBezTo>
                      <a:cubicBezTo>
                        <a:pt x="18486" y="15705"/>
                        <a:pt x="18124" y="16749"/>
                        <a:pt x="17500" y="17468"/>
                      </a:cubicBezTo>
                      <a:cubicBezTo>
                        <a:pt x="16552" y="18561"/>
                        <a:pt x="15183" y="18701"/>
                        <a:pt x="14122" y="17815"/>
                      </a:cubicBezTo>
                      <a:cubicBezTo>
                        <a:pt x="13778" y="19337"/>
                        <a:pt x="12859" y="20501"/>
                        <a:pt x="11707" y="20871"/>
                      </a:cubicBezTo>
                      <a:cubicBezTo>
                        <a:pt x="10350" y="21308"/>
                        <a:pt x="8934" y="20564"/>
                        <a:pt x="8158" y="19006"/>
                      </a:cubicBezTo>
                      <a:cubicBezTo>
                        <a:pt x="6326" y="20485"/>
                        <a:pt x="3948" y="19653"/>
                        <a:pt x="2885" y="17163"/>
                      </a:cubicBezTo>
                      <a:cubicBezTo>
                        <a:pt x="1841" y="17327"/>
                        <a:pt x="860" y="16459"/>
                        <a:pt x="566" y="15112"/>
                      </a:cubicBezTo>
                      <a:cubicBezTo>
                        <a:pt x="354" y="14137"/>
                        <a:pt x="542" y="13085"/>
                        <a:pt x="1062" y="12344"/>
                      </a:cubicBezTo>
                      <a:cubicBezTo>
                        <a:pt x="324" y="11762"/>
                        <a:pt x="-87" y="10646"/>
                        <a:pt x="16" y="9503"/>
                      </a:cubicBezTo>
                      <a:cubicBezTo>
                        <a:pt x="136" y="8165"/>
                        <a:pt x="929" y="7117"/>
                        <a:pt x="1926" y="6979"/>
                      </a:cubicBezTo>
                      <a:cubicBezTo>
                        <a:pt x="1932" y="6956"/>
                        <a:pt x="1939" y="6934"/>
                        <a:pt x="1944" y="6912"/>
                      </a:cubicBezTo>
                      <a:close/>
                    </a:path>
                  </a:pathLst>
                </a:custGeom>
                <a:solidFill>
                  <a:srgbClr val="B9CDE5"/>
                </a:solidFill>
                <a:ln w="25400" cap="flat">
                  <a:solidFill>
                    <a:srgbClr val="B9CDE5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>
                    <a:defRPr>
                      <a:latin typeface="黑体"/>
                      <a:ea typeface="黑体"/>
                      <a:cs typeface="黑体"/>
                      <a:sym typeface="黑体"/>
                    </a:defRPr>
                  </a:pPr>
                </a:p>
              </p:txBody>
            </p:sp>
            <p:sp>
              <p:nvSpPr>
                <p:cNvPr id="500" name="形状"/>
                <p:cNvSpPr/>
                <p:nvPr/>
              </p:nvSpPr>
              <p:spPr>
                <a:xfrm>
                  <a:off x="72142" y="33931"/>
                  <a:ext cx="1302212" cy="5672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80" y="14010"/>
                      </a:moveTo>
                      <a:cubicBezTo>
                        <a:pt x="899" y="14066"/>
                        <a:pt x="417" y="13902"/>
                        <a:pt x="0" y="13542"/>
                      </a:cubicBezTo>
                      <a:moveTo>
                        <a:pt x="2598" y="19137"/>
                      </a:moveTo>
                      <a:cubicBezTo>
                        <a:pt x="2405" y="19250"/>
                        <a:pt x="2202" y="19325"/>
                        <a:pt x="1994" y="19361"/>
                      </a:cubicBezTo>
                      <a:moveTo>
                        <a:pt x="7802" y="21600"/>
                      </a:moveTo>
                      <a:cubicBezTo>
                        <a:pt x="7657" y="21279"/>
                        <a:pt x="7535" y="20936"/>
                        <a:pt x="7438" y="20577"/>
                      </a:cubicBezTo>
                      <a:moveTo>
                        <a:pt x="14532" y="19050"/>
                      </a:moveTo>
                      <a:cubicBezTo>
                        <a:pt x="14510" y="19430"/>
                        <a:pt x="14461" y="19806"/>
                        <a:pt x="14386" y="20172"/>
                      </a:cubicBezTo>
                      <a:moveTo>
                        <a:pt x="17421" y="12116"/>
                      </a:moveTo>
                      <a:cubicBezTo>
                        <a:pt x="18513" y="12897"/>
                        <a:pt x="19202" y="14528"/>
                        <a:pt x="19192" y="16310"/>
                      </a:cubicBezTo>
                      <a:moveTo>
                        <a:pt x="21600" y="7649"/>
                      </a:moveTo>
                      <a:cubicBezTo>
                        <a:pt x="21423" y="8256"/>
                        <a:pt x="21153" y="8794"/>
                        <a:pt x="20811" y="9222"/>
                      </a:cubicBezTo>
                      <a:moveTo>
                        <a:pt x="19707" y="1814"/>
                      </a:moveTo>
                      <a:cubicBezTo>
                        <a:pt x="19737" y="2059"/>
                        <a:pt x="19751" y="2308"/>
                        <a:pt x="19748" y="2557"/>
                      </a:cubicBezTo>
                      <a:moveTo>
                        <a:pt x="14668" y="947"/>
                      </a:moveTo>
                      <a:cubicBezTo>
                        <a:pt x="14771" y="605"/>
                        <a:pt x="14907" y="286"/>
                        <a:pt x="15073" y="0"/>
                      </a:cubicBezTo>
                      <a:moveTo>
                        <a:pt x="10888" y="1399"/>
                      </a:moveTo>
                      <a:cubicBezTo>
                        <a:pt x="10930" y="1116"/>
                        <a:pt x="10996" y="841"/>
                        <a:pt x="11084" y="582"/>
                      </a:cubicBezTo>
                      <a:moveTo>
                        <a:pt x="6452" y="1676"/>
                      </a:moveTo>
                      <a:cubicBezTo>
                        <a:pt x="6709" y="1897"/>
                        <a:pt x="6947" y="2164"/>
                        <a:pt x="7160" y="2469"/>
                      </a:cubicBezTo>
                      <a:moveTo>
                        <a:pt x="1072" y="7905"/>
                      </a:moveTo>
                      <a:cubicBezTo>
                        <a:pt x="1016" y="7632"/>
                        <a:pt x="974" y="7353"/>
                        <a:pt x="948" y="7071"/>
                      </a:cubicBezTo>
                    </a:path>
                  </a:pathLst>
                </a:custGeom>
                <a:noFill/>
                <a:ln w="25400" cap="flat">
                  <a:solidFill>
                    <a:srgbClr val="B9CDE5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>
                    <a:defRPr>
                      <a:latin typeface="黑体"/>
                      <a:ea typeface="黑体"/>
                      <a:cs typeface="黑体"/>
                      <a:sym typeface="黑体"/>
                    </a:defRPr>
                  </a:pPr>
                </a:p>
              </p:txBody>
            </p:sp>
            <p:sp>
              <p:nvSpPr>
                <p:cNvPr id="501" name="13年"/>
                <p:cNvSpPr txBox="1"/>
                <p:nvPr/>
              </p:nvSpPr>
              <p:spPr>
                <a:xfrm>
                  <a:off x="1180" y="126720"/>
                  <a:ext cx="1419232" cy="4089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>
                  <a:lvl1pPr algn="ctr">
                    <a:defRPr>
                      <a:latin typeface="黑体"/>
                      <a:ea typeface="黑体"/>
                      <a:cs typeface="黑体"/>
                      <a:sym typeface="黑体"/>
                    </a:defRPr>
                  </a:lvl1pPr>
                </a:lstStyle>
                <a:p>
                  <a:pPr/>
                  <a:r>
                    <a:t>13年</a:t>
                  </a:r>
                </a:p>
              </p:txBody>
            </p:sp>
          </p:grpSp>
          <p:pic>
            <p:nvPicPr>
              <p:cNvPr id="503" name="image.png" descr="image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-1" y="618364"/>
                <a:ext cx="1371604" cy="155448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506" name="标题"/>
          <p:cNvSpPr txBox="1"/>
          <p:nvPr>
            <p:ph type="title" idx="4294967295"/>
          </p:nvPr>
        </p:nvSpPr>
        <p:spPr>
          <a:xfrm>
            <a:off x="2214562" y="439737"/>
            <a:ext cx="6597651" cy="433390"/>
          </a:xfrm>
          <a:prstGeom prst="rect">
            <a:avLst/>
          </a:prstGeom>
        </p:spPr>
        <p:txBody>
          <a:bodyPr lIns="32145" tIns="32145" rIns="32145" bIns="32145"/>
          <a:lstStyle>
            <a:lvl1pPr marL="318770" indent="-318770" algn="ctr" defTabSz="911225">
              <a:lnSpc>
                <a:spcPct val="100000"/>
              </a:lnSpc>
              <a:defRPr b="1" sz="2100">
                <a:solidFill>
                  <a:srgbClr val="5DD749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507" name="图片 13" descr="图片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84" y="0"/>
            <a:ext cx="12192001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标题 1"/>
          <p:cNvSpPr txBox="1"/>
          <p:nvPr/>
        </p:nvSpPr>
        <p:spPr>
          <a:xfrm>
            <a:off x="4093714" y="332726"/>
            <a:ext cx="5003936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（三）情绪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与学习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8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成组"/>
          <p:cNvGrpSpPr/>
          <p:nvPr/>
        </p:nvGrpSpPr>
        <p:grpSpPr>
          <a:xfrm>
            <a:off x="2596195" y="1283962"/>
            <a:ext cx="7386644" cy="595319"/>
            <a:chOff x="0" y="-1"/>
            <a:chExt cx="7386642" cy="595318"/>
          </a:xfrm>
        </p:grpSpPr>
        <p:sp>
          <p:nvSpPr>
            <p:cNvPr id="510" name="矩形"/>
            <p:cNvSpPr/>
            <p:nvPr/>
          </p:nvSpPr>
          <p:spPr>
            <a:xfrm>
              <a:off x="-1" y="-2"/>
              <a:ext cx="7386644" cy="5953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271145" indent="-271145">
                <a:spcBef>
                  <a:spcPts val="700"/>
                </a:spcBef>
                <a:tabLst>
                  <a:tab pos="1066800" algn="l"/>
                </a:tabLst>
                <a:defRPr>
                  <a:solidFill>
                    <a:srgbClr val="0000FF"/>
                  </a:solidFill>
                  <a:latin typeface="华文楷体"/>
                  <a:ea typeface="华文楷体"/>
                  <a:cs typeface="华文楷体"/>
                  <a:sym typeface="华文楷体"/>
                </a:defRPr>
              </a:pPr>
            </a:p>
          </p:txBody>
        </p:sp>
        <p:sp>
          <p:nvSpPr>
            <p:cNvPr id="511" name="改善同伴关系可以促进学生的健康发展"/>
            <p:cNvSpPr txBox="1"/>
            <p:nvPr/>
          </p:nvSpPr>
          <p:spPr>
            <a:xfrm>
              <a:off x="-1" y="10637"/>
              <a:ext cx="7386644" cy="574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marL="131445" indent="-61595">
                <a:spcBef>
                  <a:spcPts val="700"/>
                </a:spcBef>
                <a:tabLst>
                  <a:tab pos="1066800" algn="l"/>
                </a:tabLst>
                <a:defRPr sz="3200">
                  <a:solidFill>
                    <a:srgbClr val="002B85"/>
                  </a:solidFill>
                  <a:latin typeface="华文楷体"/>
                  <a:ea typeface="华文楷体"/>
                  <a:cs typeface="华文楷体"/>
                  <a:sym typeface="华文楷体"/>
                </a:defRPr>
              </a:lvl1pPr>
            </a:lstStyle>
            <a:p>
              <a:pPr/>
              <a:r>
                <a:t>改善同伴关系可以促进学生的健康发展</a:t>
              </a:r>
            </a:p>
          </p:txBody>
        </p:sp>
      </p:grpSp>
      <p:grpSp>
        <p:nvGrpSpPr>
          <p:cNvPr id="551" name="成组"/>
          <p:cNvGrpSpPr/>
          <p:nvPr/>
        </p:nvGrpSpPr>
        <p:grpSpPr>
          <a:xfrm>
            <a:off x="3246433" y="1646090"/>
            <a:ext cx="6880232" cy="4891375"/>
            <a:chOff x="-1" y="0"/>
            <a:chExt cx="6880230" cy="4891373"/>
          </a:xfrm>
        </p:grpSpPr>
        <p:grpSp>
          <p:nvGrpSpPr>
            <p:cNvPr id="515" name="成组"/>
            <p:cNvGrpSpPr/>
            <p:nvPr/>
          </p:nvGrpSpPr>
          <p:grpSpPr>
            <a:xfrm>
              <a:off x="-2" y="633556"/>
              <a:ext cx="1939931" cy="2232253"/>
              <a:chOff x="0" y="0"/>
              <a:chExt cx="1939929" cy="2232252"/>
            </a:xfrm>
          </p:grpSpPr>
          <p:sp>
            <p:nvSpPr>
              <p:cNvPr id="513" name="形状"/>
              <p:cNvSpPr/>
              <p:nvPr/>
            </p:nvSpPr>
            <p:spPr>
              <a:xfrm>
                <a:off x="-1" y="-1"/>
                <a:ext cx="1939931" cy="1992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316"/>
                    </a:moveTo>
                    <a:lnTo>
                      <a:pt x="5400" y="10316"/>
                    </a:ln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16200" y="10316"/>
                    </a:lnTo>
                    <a:lnTo>
                      <a:pt x="21600" y="10316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9537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latin typeface="黑体"/>
                    <a:ea typeface="黑体"/>
                    <a:cs typeface="黑体"/>
                    <a:sym typeface="黑体"/>
                  </a:defRPr>
                </a:pPr>
              </a:p>
            </p:txBody>
          </p:sp>
          <p:sp>
            <p:nvSpPr>
              <p:cNvPr id="514" name="感受到的同学信任…"/>
              <p:cNvSpPr txBox="1"/>
              <p:nvPr/>
            </p:nvSpPr>
            <p:spPr>
              <a:xfrm>
                <a:off x="484981" y="235816"/>
                <a:ext cx="969966" cy="1996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>
                  <a:defRPr b="1">
                    <a:solidFill>
                      <a:srgbClr val="FFFFFF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  <a:r>
                  <a:t>感受到的同学信任</a:t>
                </a:r>
              </a:p>
              <a:p>
                <a:pPr>
                  <a:defRPr>
                    <a:latin typeface="黑体"/>
                    <a:ea typeface="黑体"/>
                    <a:cs typeface="黑体"/>
                    <a:sym typeface="黑体"/>
                  </a:defRPr>
                </a:pPr>
                <a:r>
                  <a:t>每提高10个百分点</a:t>
                </a:r>
              </a:p>
            </p:txBody>
          </p:sp>
        </p:grpSp>
        <p:grpSp>
          <p:nvGrpSpPr>
            <p:cNvPr id="518" name="成组"/>
            <p:cNvGrpSpPr/>
            <p:nvPr/>
          </p:nvGrpSpPr>
          <p:grpSpPr>
            <a:xfrm>
              <a:off x="3051175" y="808181"/>
              <a:ext cx="374656" cy="1814520"/>
              <a:chOff x="0" y="0"/>
              <a:chExt cx="374654" cy="1814519"/>
            </a:xfrm>
          </p:grpSpPr>
          <p:sp>
            <p:nvSpPr>
              <p:cNvPr id="516" name="矩形"/>
              <p:cNvSpPr/>
              <p:nvPr/>
            </p:nvSpPr>
            <p:spPr>
              <a:xfrm>
                <a:off x="-1" y="-1"/>
                <a:ext cx="374655" cy="1814521"/>
              </a:xfrm>
              <a:prstGeom prst="rect">
                <a:avLst/>
              </a:prstGeom>
              <a:solidFill>
                <a:srgbClr val="E6B9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黑体"/>
                    <a:ea typeface="黑体"/>
                    <a:cs typeface="黑体"/>
                    <a:sym typeface="黑体"/>
                  </a:defRPr>
                </a:pPr>
              </a:p>
            </p:txBody>
          </p:sp>
          <p:sp>
            <p:nvSpPr>
              <p:cNvPr id="517" name="生活满意度"/>
              <p:cNvSpPr txBox="1"/>
              <p:nvPr/>
            </p:nvSpPr>
            <p:spPr>
              <a:xfrm>
                <a:off x="-1" y="194786"/>
                <a:ext cx="374655" cy="14249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500">
                    <a:solidFill>
                      <a:srgbClr val="FFFFFF"/>
                    </a:solidFill>
                    <a:latin typeface="黑体"/>
                    <a:ea typeface="黑体"/>
                    <a:cs typeface="黑体"/>
                    <a:sym typeface="黑体"/>
                  </a:defRPr>
                </a:lvl1pPr>
              </a:lstStyle>
              <a:p>
                <a:pPr/>
                <a:r>
                  <a:t>生活满意度</a:t>
                </a:r>
              </a:p>
            </p:txBody>
          </p:sp>
        </p:grpSp>
        <p:sp>
          <p:nvSpPr>
            <p:cNvPr id="519" name="4.7"/>
            <p:cNvSpPr txBox="1"/>
            <p:nvPr/>
          </p:nvSpPr>
          <p:spPr>
            <a:xfrm>
              <a:off x="2622551" y="488950"/>
              <a:ext cx="1225553" cy="287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13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4.7</a:t>
              </a:r>
            </a:p>
          </p:txBody>
        </p:sp>
        <p:grpSp>
          <p:nvGrpSpPr>
            <p:cNvPr id="522" name="成组"/>
            <p:cNvGrpSpPr/>
            <p:nvPr/>
          </p:nvGrpSpPr>
          <p:grpSpPr>
            <a:xfrm>
              <a:off x="4613276" y="633556"/>
              <a:ext cx="374656" cy="1992318"/>
              <a:chOff x="0" y="0"/>
              <a:chExt cx="374654" cy="1992316"/>
            </a:xfrm>
          </p:grpSpPr>
          <p:sp>
            <p:nvSpPr>
              <p:cNvPr id="520" name="矩形"/>
              <p:cNvSpPr/>
              <p:nvPr/>
            </p:nvSpPr>
            <p:spPr>
              <a:xfrm>
                <a:off x="-1" y="0"/>
                <a:ext cx="374655" cy="1992317"/>
              </a:xfrm>
              <a:prstGeom prst="rect">
                <a:avLst/>
              </a:prstGeom>
              <a:solidFill>
                <a:srgbClr val="E6B9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黑体"/>
                    <a:ea typeface="黑体"/>
                    <a:cs typeface="黑体"/>
                    <a:sym typeface="黑体"/>
                  </a:defRPr>
                </a:pPr>
              </a:p>
            </p:txBody>
          </p:sp>
          <p:sp>
            <p:nvSpPr>
              <p:cNvPr id="521" name="公正感"/>
              <p:cNvSpPr txBox="1"/>
              <p:nvPr/>
            </p:nvSpPr>
            <p:spPr>
              <a:xfrm>
                <a:off x="-1" y="550386"/>
                <a:ext cx="374655" cy="8915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500">
                    <a:solidFill>
                      <a:srgbClr val="FFFFFF"/>
                    </a:solidFill>
                    <a:latin typeface="黑体"/>
                    <a:ea typeface="黑体"/>
                    <a:cs typeface="黑体"/>
                    <a:sym typeface="黑体"/>
                  </a:defRPr>
                </a:lvl1pPr>
              </a:lstStyle>
              <a:p>
                <a:pPr/>
                <a:r>
                  <a:t>公正感</a:t>
                </a:r>
              </a:p>
            </p:txBody>
          </p:sp>
        </p:grpSp>
        <p:grpSp>
          <p:nvGrpSpPr>
            <p:cNvPr id="525" name="成组"/>
            <p:cNvGrpSpPr/>
            <p:nvPr/>
          </p:nvGrpSpPr>
          <p:grpSpPr>
            <a:xfrm>
              <a:off x="3565525" y="308117"/>
              <a:ext cx="374656" cy="2324105"/>
              <a:chOff x="0" y="-1"/>
              <a:chExt cx="374654" cy="2324104"/>
            </a:xfrm>
          </p:grpSpPr>
          <p:sp>
            <p:nvSpPr>
              <p:cNvPr id="523" name="矩形"/>
              <p:cNvSpPr/>
              <p:nvPr/>
            </p:nvSpPr>
            <p:spPr>
              <a:xfrm>
                <a:off x="-1" y="-2"/>
                <a:ext cx="374655" cy="2324106"/>
              </a:xfrm>
              <a:prstGeom prst="rect">
                <a:avLst/>
              </a:prstGeom>
              <a:solidFill>
                <a:srgbClr val="E6B9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黑体"/>
                    <a:ea typeface="黑体"/>
                    <a:cs typeface="黑体"/>
                    <a:sym typeface="黑体"/>
                  </a:defRPr>
                </a:pPr>
              </a:p>
            </p:txBody>
          </p:sp>
          <p:sp>
            <p:nvSpPr>
              <p:cNvPr id="524" name="自我认同"/>
              <p:cNvSpPr txBox="1"/>
              <p:nvPr/>
            </p:nvSpPr>
            <p:spPr>
              <a:xfrm>
                <a:off x="-1" y="582929"/>
                <a:ext cx="374655" cy="11582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500">
                    <a:solidFill>
                      <a:srgbClr val="FFFFFF"/>
                    </a:solidFill>
                    <a:latin typeface="黑体"/>
                    <a:ea typeface="黑体"/>
                    <a:cs typeface="黑体"/>
                    <a:sym typeface="黑体"/>
                  </a:defRPr>
                </a:lvl1pPr>
              </a:lstStyle>
              <a:p>
                <a:pPr/>
                <a:r>
                  <a:t>自我认同</a:t>
                </a:r>
              </a:p>
            </p:txBody>
          </p:sp>
        </p:grpSp>
        <p:sp>
          <p:nvSpPr>
            <p:cNvPr id="526" name="5.7"/>
            <p:cNvSpPr txBox="1"/>
            <p:nvPr/>
          </p:nvSpPr>
          <p:spPr>
            <a:xfrm>
              <a:off x="3136901" y="-1"/>
              <a:ext cx="1228728" cy="287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13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5.7</a:t>
              </a:r>
            </a:p>
          </p:txBody>
        </p:sp>
        <p:sp>
          <p:nvSpPr>
            <p:cNvPr id="527" name="5.0"/>
            <p:cNvSpPr txBox="1"/>
            <p:nvPr/>
          </p:nvSpPr>
          <p:spPr>
            <a:xfrm>
              <a:off x="4214814" y="341312"/>
              <a:ext cx="1225552" cy="287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13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5.0</a:t>
              </a:r>
            </a:p>
          </p:txBody>
        </p:sp>
        <p:grpSp>
          <p:nvGrpSpPr>
            <p:cNvPr id="530" name="成组"/>
            <p:cNvGrpSpPr/>
            <p:nvPr/>
          </p:nvGrpSpPr>
          <p:grpSpPr>
            <a:xfrm>
              <a:off x="6080126" y="2913207"/>
              <a:ext cx="374656" cy="1722443"/>
              <a:chOff x="0" y="0"/>
              <a:chExt cx="374654" cy="1722441"/>
            </a:xfrm>
          </p:grpSpPr>
          <p:sp>
            <p:nvSpPr>
              <p:cNvPr id="528" name="矩形"/>
              <p:cNvSpPr/>
              <p:nvPr/>
            </p:nvSpPr>
            <p:spPr>
              <a:xfrm>
                <a:off x="-1" y="0"/>
                <a:ext cx="374655" cy="1722442"/>
              </a:xfrm>
              <a:prstGeom prst="rect">
                <a:avLst/>
              </a:prstGeom>
              <a:solidFill>
                <a:srgbClr val="7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黑体"/>
                    <a:ea typeface="黑体"/>
                    <a:cs typeface="黑体"/>
                    <a:sym typeface="黑体"/>
                  </a:defRPr>
                </a:pPr>
              </a:p>
            </p:txBody>
          </p:sp>
          <p:sp>
            <p:nvSpPr>
              <p:cNvPr id="529" name="焦虑"/>
              <p:cNvSpPr txBox="1"/>
              <p:nvPr/>
            </p:nvSpPr>
            <p:spPr>
              <a:xfrm>
                <a:off x="-1" y="548799"/>
                <a:ext cx="374655" cy="6248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500">
                    <a:solidFill>
                      <a:srgbClr val="FFFFFF"/>
                    </a:solidFill>
                    <a:latin typeface="黑体"/>
                    <a:ea typeface="黑体"/>
                    <a:cs typeface="黑体"/>
                    <a:sym typeface="黑体"/>
                  </a:defRPr>
                </a:lvl1pPr>
              </a:lstStyle>
              <a:p>
                <a:pPr/>
                <a:r>
                  <a:t>焦虑</a:t>
                </a:r>
              </a:p>
            </p:txBody>
          </p:sp>
        </p:grpSp>
        <p:grpSp>
          <p:nvGrpSpPr>
            <p:cNvPr id="533" name="成组"/>
            <p:cNvGrpSpPr/>
            <p:nvPr/>
          </p:nvGrpSpPr>
          <p:grpSpPr>
            <a:xfrm>
              <a:off x="477838" y="2596022"/>
              <a:ext cx="6129346" cy="370837"/>
              <a:chOff x="0" y="0"/>
              <a:chExt cx="6129345" cy="370835"/>
            </a:xfrm>
          </p:grpSpPr>
          <p:sp>
            <p:nvSpPr>
              <p:cNvPr id="531" name="矩形"/>
              <p:cNvSpPr/>
              <p:nvPr/>
            </p:nvSpPr>
            <p:spPr>
              <a:xfrm>
                <a:off x="-1" y="29845"/>
                <a:ext cx="6129347" cy="311153"/>
              </a:xfrm>
              <a:prstGeom prst="rect">
                <a:avLst/>
              </a:prstGeom>
              <a:solidFill>
                <a:srgbClr val="9537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1">
                    <a:solidFill>
                      <a:srgbClr val="FFFFFF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</a:p>
            </p:txBody>
          </p:sp>
          <p:sp>
            <p:nvSpPr>
              <p:cNvPr id="532" name="文本"/>
              <p:cNvSpPr txBox="1"/>
              <p:nvPr/>
            </p:nvSpPr>
            <p:spPr>
              <a:xfrm>
                <a:off x="-1" y="-1"/>
                <a:ext cx="6129347" cy="3708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>
                  <a:defRPr b="1">
                    <a:solidFill>
                      <a:srgbClr val="FFFFFF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/>
                <a:r>
                  <a:t>                 </a:t>
                </a:r>
              </a:p>
            </p:txBody>
          </p:sp>
        </p:grpSp>
        <p:sp>
          <p:nvSpPr>
            <p:cNvPr id="534" name="-3.7"/>
            <p:cNvSpPr txBox="1"/>
            <p:nvPr/>
          </p:nvSpPr>
          <p:spPr>
            <a:xfrm>
              <a:off x="5653089" y="4603750"/>
              <a:ext cx="1227141" cy="287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13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-3.7</a:t>
              </a:r>
            </a:p>
          </p:txBody>
        </p:sp>
        <p:sp>
          <p:nvSpPr>
            <p:cNvPr id="535" name="-3.1"/>
            <p:cNvSpPr txBox="1"/>
            <p:nvPr/>
          </p:nvSpPr>
          <p:spPr>
            <a:xfrm>
              <a:off x="5146677" y="4381501"/>
              <a:ext cx="1227140" cy="287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13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-3.1</a:t>
              </a:r>
            </a:p>
          </p:txBody>
        </p:sp>
        <p:pic>
          <p:nvPicPr>
            <p:cNvPr id="536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83930" y="1078818"/>
              <a:ext cx="640083" cy="12862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39" name="成组"/>
            <p:cNvGrpSpPr/>
            <p:nvPr/>
          </p:nvGrpSpPr>
          <p:grpSpPr>
            <a:xfrm>
              <a:off x="4475162" y="3008457"/>
              <a:ext cx="704857" cy="1436693"/>
              <a:chOff x="-1" y="-1"/>
              <a:chExt cx="704856" cy="1436692"/>
            </a:xfrm>
          </p:grpSpPr>
          <p:sp>
            <p:nvSpPr>
              <p:cNvPr id="537" name="形状"/>
              <p:cNvSpPr/>
              <p:nvPr/>
            </p:nvSpPr>
            <p:spPr>
              <a:xfrm rot="5400000">
                <a:off x="-365920" y="365917"/>
                <a:ext cx="1436694" cy="704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4609"/>
                    </a:moveTo>
                    <a:lnTo>
                      <a:pt x="331" y="4609"/>
                    </a:lnTo>
                    <a:lnTo>
                      <a:pt x="331" y="16991"/>
                    </a:lnTo>
                    <a:lnTo>
                      <a:pt x="0" y="16991"/>
                    </a:lnTo>
                    <a:lnTo>
                      <a:pt x="0" y="4609"/>
                    </a:lnTo>
                    <a:close/>
                    <a:moveTo>
                      <a:pt x="662" y="4609"/>
                    </a:moveTo>
                    <a:lnTo>
                      <a:pt x="1324" y="4609"/>
                    </a:lnTo>
                    <a:lnTo>
                      <a:pt x="1324" y="16991"/>
                    </a:lnTo>
                    <a:lnTo>
                      <a:pt x="662" y="16991"/>
                    </a:lnTo>
                    <a:lnTo>
                      <a:pt x="662" y="4609"/>
                    </a:lnTo>
                    <a:close/>
                    <a:moveTo>
                      <a:pt x="1655" y="4609"/>
                    </a:moveTo>
                    <a:lnTo>
                      <a:pt x="6991" y="4609"/>
                    </a:lnTo>
                    <a:lnTo>
                      <a:pt x="6991" y="0"/>
                    </a:lnTo>
                    <a:lnTo>
                      <a:pt x="21600" y="10800"/>
                    </a:lnTo>
                    <a:lnTo>
                      <a:pt x="6991" y="21600"/>
                    </a:lnTo>
                    <a:lnTo>
                      <a:pt x="6991" y="16991"/>
                    </a:lnTo>
                    <a:lnTo>
                      <a:pt x="1655" y="16991"/>
                    </a:lnTo>
                    <a:lnTo>
                      <a:pt x="1655" y="4609"/>
                    </a:lnTo>
                    <a:close/>
                  </a:path>
                </a:pathLst>
              </a:custGeom>
              <a:solidFill>
                <a:srgbClr val="7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8" name="降…"/>
              <p:cNvSpPr txBox="1"/>
              <p:nvPr/>
            </p:nvSpPr>
            <p:spPr>
              <a:xfrm>
                <a:off x="107897" y="106063"/>
                <a:ext cx="396249" cy="726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t">
                <a:spAutoFit/>
              </a:bodyPr>
              <a:lstStyle/>
              <a:p>
                <a:pPr>
                  <a:defRPr>
                    <a:latin typeface="黑体"/>
                    <a:ea typeface="黑体"/>
                    <a:cs typeface="黑体"/>
                    <a:sym typeface="黑体"/>
                  </a:defRPr>
                </a:pPr>
                <a:r>
                  <a:t>降</a:t>
                </a:r>
              </a:p>
              <a:p>
                <a:pPr>
                  <a:defRPr>
                    <a:latin typeface="黑体"/>
                    <a:ea typeface="黑体"/>
                    <a:cs typeface="黑体"/>
                    <a:sym typeface="黑体"/>
                  </a:defRPr>
                </a:pPr>
                <a:r>
                  <a:t>低</a:t>
                </a:r>
              </a:p>
            </p:txBody>
          </p:sp>
        </p:grpSp>
        <p:grpSp>
          <p:nvGrpSpPr>
            <p:cNvPr id="542" name="成组"/>
            <p:cNvGrpSpPr/>
            <p:nvPr/>
          </p:nvGrpSpPr>
          <p:grpSpPr>
            <a:xfrm>
              <a:off x="5122863" y="658957"/>
              <a:ext cx="373070" cy="1963743"/>
              <a:chOff x="0" y="0"/>
              <a:chExt cx="373068" cy="1963741"/>
            </a:xfrm>
          </p:grpSpPr>
          <p:sp>
            <p:nvSpPr>
              <p:cNvPr id="540" name="矩形"/>
              <p:cNvSpPr/>
              <p:nvPr/>
            </p:nvSpPr>
            <p:spPr>
              <a:xfrm>
                <a:off x="-1" y="-1"/>
                <a:ext cx="373069" cy="1963743"/>
              </a:xfrm>
              <a:prstGeom prst="rect">
                <a:avLst/>
              </a:prstGeom>
              <a:solidFill>
                <a:srgbClr val="E6B9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黑体"/>
                    <a:ea typeface="黑体"/>
                    <a:cs typeface="黑体"/>
                    <a:sym typeface="黑体"/>
                  </a:defRPr>
                </a:pPr>
              </a:p>
            </p:txBody>
          </p:sp>
          <p:sp>
            <p:nvSpPr>
              <p:cNvPr id="541" name="积极社会信念"/>
              <p:cNvSpPr txBox="1"/>
              <p:nvPr/>
            </p:nvSpPr>
            <p:spPr>
              <a:xfrm>
                <a:off x="-1" y="136049"/>
                <a:ext cx="373069" cy="16916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500">
                    <a:solidFill>
                      <a:srgbClr val="FFFFFF"/>
                    </a:solidFill>
                    <a:latin typeface="黑体"/>
                    <a:ea typeface="黑体"/>
                    <a:cs typeface="黑体"/>
                    <a:sym typeface="黑体"/>
                  </a:defRPr>
                </a:lvl1pPr>
              </a:lstStyle>
              <a:p>
                <a:pPr/>
                <a:r>
                  <a:t>积极社会信念</a:t>
                </a:r>
              </a:p>
            </p:txBody>
          </p:sp>
        </p:grpSp>
        <p:sp>
          <p:nvSpPr>
            <p:cNvPr id="543" name="4.9"/>
            <p:cNvSpPr txBox="1"/>
            <p:nvPr/>
          </p:nvSpPr>
          <p:spPr>
            <a:xfrm>
              <a:off x="4686303" y="389731"/>
              <a:ext cx="1228728" cy="287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13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4.9</a:t>
              </a:r>
            </a:p>
          </p:txBody>
        </p:sp>
        <p:grpSp>
          <p:nvGrpSpPr>
            <p:cNvPr id="546" name="成组"/>
            <p:cNvGrpSpPr/>
            <p:nvPr/>
          </p:nvGrpSpPr>
          <p:grpSpPr>
            <a:xfrm>
              <a:off x="4086227" y="522432"/>
              <a:ext cx="374656" cy="2098680"/>
              <a:chOff x="0" y="0"/>
              <a:chExt cx="374654" cy="2098678"/>
            </a:xfrm>
          </p:grpSpPr>
          <p:sp>
            <p:nvSpPr>
              <p:cNvPr id="544" name="矩形"/>
              <p:cNvSpPr/>
              <p:nvPr/>
            </p:nvSpPr>
            <p:spPr>
              <a:xfrm>
                <a:off x="-1" y="0"/>
                <a:ext cx="374655" cy="2098679"/>
              </a:xfrm>
              <a:prstGeom prst="rect">
                <a:avLst/>
              </a:prstGeom>
              <a:solidFill>
                <a:srgbClr val="E6B9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黑体"/>
                    <a:ea typeface="黑体"/>
                    <a:cs typeface="黑体"/>
                    <a:sym typeface="黑体"/>
                  </a:defRPr>
                </a:pPr>
              </a:p>
            </p:txBody>
          </p:sp>
          <p:sp>
            <p:nvSpPr>
              <p:cNvPr id="545" name="自我管理"/>
              <p:cNvSpPr txBox="1"/>
              <p:nvPr/>
            </p:nvSpPr>
            <p:spPr>
              <a:xfrm>
                <a:off x="-1" y="470217"/>
                <a:ext cx="374655" cy="11582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500">
                    <a:solidFill>
                      <a:srgbClr val="FFFFFF"/>
                    </a:solidFill>
                    <a:latin typeface="黑体"/>
                    <a:ea typeface="黑体"/>
                    <a:cs typeface="黑体"/>
                    <a:sym typeface="黑体"/>
                  </a:defRPr>
                </a:lvl1pPr>
              </a:lstStyle>
              <a:p>
                <a:pPr/>
                <a:r>
                  <a:t>自我管理</a:t>
                </a:r>
              </a:p>
            </p:txBody>
          </p:sp>
        </p:grpSp>
        <p:sp>
          <p:nvSpPr>
            <p:cNvPr id="547" name="5.2"/>
            <p:cNvSpPr txBox="1"/>
            <p:nvPr/>
          </p:nvSpPr>
          <p:spPr>
            <a:xfrm>
              <a:off x="3657601" y="256380"/>
              <a:ext cx="1228728" cy="287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13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5.2</a:t>
              </a:r>
            </a:p>
          </p:txBody>
        </p:sp>
        <p:grpSp>
          <p:nvGrpSpPr>
            <p:cNvPr id="550" name="成组"/>
            <p:cNvGrpSpPr/>
            <p:nvPr/>
          </p:nvGrpSpPr>
          <p:grpSpPr>
            <a:xfrm>
              <a:off x="5573713" y="2937019"/>
              <a:ext cx="374656" cy="1452568"/>
              <a:chOff x="0" y="-1"/>
              <a:chExt cx="374654" cy="1452567"/>
            </a:xfrm>
          </p:grpSpPr>
          <p:sp>
            <p:nvSpPr>
              <p:cNvPr id="548" name="矩形"/>
              <p:cNvSpPr/>
              <p:nvPr/>
            </p:nvSpPr>
            <p:spPr>
              <a:xfrm>
                <a:off x="-1" y="-2"/>
                <a:ext cx="374655" cy="1452569"/>
              </a:xfrm>
              <a:prstGeom prst="rect">
                <a:avLst/>
              </a:prstGeom>
              <a:solidFill>
                <a:srgbClr val="7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黑体"/>
                    <a:ea typeface="黑体"/>
                    <a:cs typeface="黑体"/>
                    <a:sym typeface="黑体"/>
                  </a:defRPr>
                </a:pPr>
              </a:p>
            </p:txBody>
          </p:sp>
          <p:sp>
            <p:nvSpPr>
              <p:cNvPr id="549" name="孤独"/>
              <p:cNvSpPr txBox="1"/>
              <p:nvPr/>
            </p:nvSpPr>
            <p:spPr>
              <a:xfrm>
                <a:off x="-1" y="413861"/>
                <a:ext cx="374655" cy="6248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500">
                    <a:solidFill>
                      <a:srgbClr val="FFFFFF"/>
                    </a:solidFill>
                    <a:latin typeface="黑体"/>
                    <a:ea typeface="黑体"/>
                    <a:cs typeface="黑体"/>
                    <a:sym typeface="黑体"/>
                  </a:defRPr>
                </a:lvl1pPr>
              </a:lstStyle>
              <a:p>
                <a:pPr/>
                <a:r>
                  <a:t>孤独</a:t>
                </a:r>
              </a:p>
            </p:txBody>
          </p:sp>
        </p:grpSp>
      </p:grpSp>
      <p:sp>
        <p:nvSpPr>
          <p:cNvPr id="552" name="标题"/>
          <p:cNvSpPr txBox="1"/>
          <p:nvPr>
            <p:ph type="title" idx="4294967295"/>
          </p:nvPr>
        </p:nvSpPr>
        <p:spPr>
          <a:xfrm>
            <a:off x="2160587" y="446087"/>
            <a:ext cx="7034213" cy="434978"/>
          </a:xfrm>
          <a:prstGeom prst="rect">
            <a:avLst/>
          </a:prstGeom>
        </p:spPr>
        <p:txBody>
          <a:bodyPr lIns="32145" tIns="32145" rIns="32145" bIns="32145"/>
          <a:lstStyle>
            <a:lvl1pPr marL="318770" indent="-318770" algn="ctr" defTabSz="911225">
              <a:lnSpc>
                <a:spcPct val="100000"/>
              </a:lnSpc>
              <a:defRPr b="1" sz="2100">
                <a:solidFill>
                  <a:srgbClr val="5DD749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 </a:t>
            </a:r>
          </a:p>
        </p:txBody>
      </p:sp>
      <p:grpSp>
        <p:nvGrpSpPr>
          <p:cNvPr id="556" name="成组"/>
          <p:cNvGrpSpPr/>
          <p:nvPr/>
        </p:nvGrpSpPr>
        <p:grpSpPr>
          <a:xfrm>
            <a:off x="2170538" y="4350342"/>
            <a:ext cx="1422675" cy="663875"/>
            <a:chOff x="21" y="8"/>
            <a:chExt cx="1422674" cy="663873"/>
          </a:xfrm>
        </p:grpSpPr>
        <p:sp>
          <p:nvSpPr>
            <p:cNvPr id="553" name="形状"/>
            <p:cNvSpPr/>
            <p:nvPr/>
          </p:nvSpPr>
          <p:spPr>
            <a:xfrm>
              <a:off x="21" y="8"/>
              <a:ext cx="1422675" cy="66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0994" fill="norm" stroke="1" extrusionOk="0">
                  <a:moveTo>
                    <a:pt x="1944" y="6912"/>
                  </a:moveTo>
                  <a:cubicBezTo>
                    <a:pt x="1811" y="5594"/>
                    <a:pt x="2123" y="4265"/>
                    <a:pt x="2795" y="3287"/>
                  </a:cubicBezTo>
                  <a:cubicBezTo>
                    <a:pt x="3858" y="1741"/>
                    <a:pt x="5582" y="1397"/>
                    <a:pt x="6935" y="2458"/>
                  </a:cubicBezTo>
                  <a:cubicBezTo>
                    <a:pt x="7762" y="373"/>
                    <a:pt x="9854" y="-58"/>
                    <a:pt x="11109" y="1599"/>
                  </a:cubicBezTo>
                  <a:cubicBezTo>
                    <a:pt x="11426" y="749"/>
                    <a:pt x="12034" y="162"/>
                    <a:pt x="12736" y="29"/>
                  </a:cubicBezTo>
                  <a:cubicBezTo>
                    <a:pt x="13508" y="-118"/>
                    <a:pt x="14280" y="306"/>
                    <a:pt x="14753" y="1137"/>
                  </a:cubicBezTo>
                  <a:cubicBezTo>
                    <a:pt x="15435" y="61"/>
                    <a:pt x="16565" y="-292"/>
                    <a:pt x="17534" y="267"/>
                  </a:cubicBezTo>
                  <a:cubicBezTo>
                    <a:pt x="18272" y="692"/>
                    <a:pt x="18801" y="1583"/>
                    <a:pt x="18944" y="2640"/>
                  </a:cubicBezTo>
                  <a:cubicBezTo>
                    <a:pt x="19797" y="2952"/>
                    <a:pt x="20477" y="3817"/>
                    <a:pt x="20753" y="4944"/>
                  </a:cubicBezTo>
                  <a:cubicBezTo>
                    <a:pt x="20954" y="5762"/>
                    <a:pt x="20926" y="6650"/>
                    <a:pt x="20672" y="7442"/>
                  </a:cubicBezTo>
                  <a:cubicBezTo>
                    <a:pt x="21295" y="8527"/>
                    <a:pt x="21513" y="9934"/>
                    <a:pt x="21264" y="11261"/>
                  </a:cubicBezTo>
                  <a:cubicBezTo>
                    <a:pt x="20933" y="13025"/>
                    <a:pt x="19838" y="14346"/>
                    <a:pt x="18492" y="14604"/>
                  </a:cubicBezTo>
                  <a:cubicBezTo>
                    <a:pt x="18486" y="15705"/>
                    <a:pt x="18124" y="16749"/>
                    <a:pt x="17500" y="17468"/>
                  </a:cubicBezTo>
                  <a:cubicBezTo>
                    <a:pt x="16552" y="18561"/>
                    <a:pt x="15183" y="18701"/>
                    <a:pt x="14122" y="17815"/>
                  </a:cubicBezTo>
                  <a:cubicBezTo>
                    <a:pt x="13778" y="19337"/>
                    <a:pt x="12859" y="20501"/>
                    <a:pt x="11707" y="20871"/>
                  </a:cubicBezTo>
                  <a:cubicBezTo>
                    <a:pt x="10350" y="21308"/>
                    <a:pt x="8934" y="20564"/>
                    <a:pt x="8158" y="19006"/>
                  </a:cubicBezTo>
                  <a:cubicBezTo>
                    <a:pt x="6326" y="20485"/>
                    <a:pt x="3948" y="19653"/>
                    <a:pt x="2885" y="17163"/>
                  </a:cubicBezTo>
                  <a:cubicBezTo>
                    <a:pt x="1841" y="17327"/>
                    <a:pt x="860" y="16459"/>
                    <a:pt x="566" y="15112"/>
                  </a:cubicBezTo>
                  <a:cubicBezTo>
                    <a:pt x="354" y="14137"/>
                    <a:pt x="542" y="13085"/>
                    <a:pt x="1062" y="12344"/>
                  </a:cubicBezTo>
                  <a:cubicBezTo>
                    <a:pt x="324" y="11762"/>
                    <a:pt x="-87" y="10646"/>
                    <a:pt x="16" y="9503"/>
                  </a:cubicBezTo>
                  <a:cubicBezTo>
                    <a:pt x="136" y="8165"/>
                    <a:pt x="929" y="7117"/>
                    <a:pt x="1926" y="6979"/>
                  </a:cubicBezTo>
                  <a:cubicBezTo>
                    <a:pt x="1932" y="6956"/>
                    <a:pt x="1939" y="6934"/>
                    <a:pt x="1944" y="6912"/>
                  </a:cubicBezTo>
                  <a:close/>
                </a:path>
              </a:pathLst>
            </a:custGeom>
            <a:solidFill>
              <a:srgbClr val="B9CDE5"/>
            </a:solidFill>
            <a:ln w="25400" cap="flat">
              <a:solidFill>
                <a:srgbClr val="B9CDE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latin typeface="黑体"/>
                  <a:ea typeface="黑体"/>
                  <a:cs typeface="黑体"/>
                  <a:sym typeface="黑体"/>
                </a:defRPr>
              </a:pPr>
            </a:p>
          </p:txBody>
        </p:sp>
        <p:sp>
          <p:nvSpPr>
            <p:cNvPr id="554" name="形状"/>
            <p:cNvSpPr/>
            <p:nvPr/>
          </p:nvSpPr>
          <p:spPr>
            <a:xfrm>
              <a:off x="72223" y="33769"/>
              <a:ext cx="1303666" cy="564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1" y="19806"/>
                    <a:pt x="14386" y="20172"/>
                  </a:cubicBezTo>
                  <a:moveTo>
                    <a:pt x="17421" y="12116"/>
                  </a:moveTo>
                  <a:cubicBezTo>
                    <a:pt x="18513" y="12897"/>
                    <a:pt x="19202" y="14528"/>
                    <a:pt x="19192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8"/>
                    <a:pt x="19748" y="2557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6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4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B9CDE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latin typeface="黑体"/>
                  <a:ea typeface="黑体"/>
                  <a:cs typeface="黑体"/>
                  <a:sym typeface="黑体"/>
                </a:defRPr>
              </a:pPr>
            </a:p>
          </p:txBody>
        </p:sp>
        <p:sp>
          <p:nvSpPr>
            <p:cNvPr id="555" name="11年"/>
            <p:cNvSpPr txBox="1"/>
            <p:nvPr/>
          </p:nvSpPr>
          <p:spPr>
            <a:xfrm>
              <a:off x="1180" y="109906"/>
              <a:ext cx="1420820" cy="4394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5" tIns="60955" rIns="60955" bIns="60955" numCol="1" anchor="ctr">
              <a:spAutoFit/>
            </a:bodyPr>
            <a:lstStyle>
              <a:lvl1pPr algn="ctr">
                <a:defRPr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pPr/>
              <a:r>
                <a:t>11年</a:t>
              </a:r>
            </a:p>
          </p:txBody>
        </p:sp>
      </p:grpSp>
      <p:grpSp>
        <p:nvGrpSpPr>
          <p:cNvPr id="560" name="成组"/>
          <p:cNvGrpSpPr/>
          <p:nvPr/>
        </p:nvGrpSpPr>
        <p:grpSpPr>
          <a:xfrm>
            <a:off x="2295952" y="2282178"/>
            <a:ext cx="1421085" cy="667051"/>
            <a:chOff x="21" y="8"/>
            <a:chExt cx="1421084" cy="667049"/>
          </a:xfrm>
        </p:grpSpPr>
        <p:sp>
          <p:nvSpPr>
            <p:cNvPr id="557" name="形状"/>
            <p:cNvSpPr/>
            <p:nvPr/>
          </p:nvSpPr>
          <p:spPr>
            <a:xfrm>
              <a:off x="21" y="8"/>
              <a:ext cx="1421085" cy="66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0994" fill="norm" stroke="1" extrusionOk="0">
                  <a:moveTo>
                    <a:pt x="1944" y="6912"/>
                  </a:moveTo>
                  <a:cubicBezTo>
                    <a:pt x="1811" y="5594"/>
                    <a:pt x="2123" y="4265"/>
                    <a:pt x="2795" y="3287"/>
                  </a:cubicBezTo>
                  <a:cubicBezTo>
                    <a:pt x="3858" y="1741"/>
                    <a:pt x="5582" y="1397"/>
                    <a:pt x="6935" y="2458"/>
                  </a:cubicBezTo>
                  <a:cubicBezTo>
                    <a:pt x="7762" y="373"/>
                    <a:pt x="9854" y="-58"/>
                    <a:pt x="11109" y="1599"/>
                  </a:cubicBezTo>
                  <a:cubicBezTo>
                    <a:pt x="11426" y="749"/>
                    <a:pt x="12034" y="162"/>
                    <a:pt x="12736" y="29"/>
                  </a:cubicBezTo>
                  <a:cubicBezTo>
                    <a:pt x="13508" y="-118"/>
                    <a:pt x="14280" y="306"/>
                    <a:pt x="14753" y="1137"/>
                  </a:cubicBezTo>
                  <a:cubicBezTo>
                    <a:pt x="15435" y="61"/>
                    <a:pt x="16565" y="-292"/>
                    <a:pt x="17534" y="267"/>
                  </a:cubicBezTo>
                  <a:cubicBezTo>
                    <a:pt x="18272" y="692"/>
                    <a:pt x="18801" y="1583"/>
                    <a:pt x="18944" y="2640"/>
                  </a:cubicBezTo>
                  <a:cubicBezTo>
                    <a:pt x="19797" y="2952"/>
                    <a:pt x="20477" y="3817"/>
                    <a:pt x="20753" y="4944"/>
                  </a:cubicBezTo>
                  <a:cubicBezTo>
                    <a:pt x="20954" y="5762"/>
                    <a:pt x="20926" y="6650"/>
                    <a:pt x="20672" y="7442"/>
                  </a:cubicBezTo>
                  <a:cubicBezTo>
                    <a:pt x="21295" y="8527"/>
                    <a:pt x="21513" y="9934"/>
                    <a:pt x="21264" y="11261"/>
                  </a:cubicBezTo>
                  <a:cubicBezTo>
                    <a:pt x="20933" y="13025"/>
                    <a:pt x="19838" y="14346"/>
                    <a:pt x="18492" y="14604"/>
                  </a:cubicBezTo>
                  <a:cubicBezTo>
                    <a:pt x="18486" y="15705"/>
                    <a:pt x="18124" y="16749"/>
                    <a:pt x="17500" y="17468"/>
                  </a:cubicBezTo>
                  <a:cubicBezTo>
                    <a:pt x="16552" y="18561"/>
                    <a:pt x="15183" y="18701"/>
                    <a:pt x="14122" y="17815"/>
                  </a:cubicBezTo>
                  <a:cubicBezTo>
                    <a:pt x="13778" y="19337"/>
                    <a:pt x="12859" y="20501"/>
                    <a:pt x="11707" y="20871"/>
                  </a:cubicBezTo>
                  <a:cubicBezTo>
                    <a:pt x="10350" y="21308"/>
                    <a:pt x="8934" y="20564"/>
                    <a:pt x="8158" y="19006"/>
                  </a:cubicBezTo>
                  <a:cubicBezTo>
                    <a:pt x="6326" y="20485"/>
                    <a:pt x="3948" y="19653"/>
                    <a:pt x="2885" y="17163"/>
                  </a:cubicBezTo>
                  <a:cubicBezTo>
                    <a:pt x="1841" y="17327"/>
                    <a:pt x="860" y="16459"/>
                    <a:pt x="566" y="15112"/>
                  </a:cubicBezTo>
                  <a:cubicBezTo>
                    <a:pt x="354" y="14137"/>
                    <a:pt x="542" y="13085"/>
                    <a:pt x="1062" y="12344"/>
                  </a:cubicBezTo>
                  <a:cubicBezTo>
                    <a:pt x="324" y="11762"/>
                    <a:pt x="-87" y="10646"/>
                    <a:pt x="16" y="9503"/>
                  </a:cubicBezTo>
                  <a:cubicBezTo>
                    <a:pt x="136" y="8165"/>
                    <a:pt x="929" y="7117"/>
                    <a:pt x="1926" y="6979"/>
                  </a:cubicBezTo>
                  <a:cubicBezTo>
                    <a:pt x="1932" y="6956"/>
                    <a:pt x="1939" y="6934"/>
                    <a:pt x="1944" y="6912"/>
                  </a:cubicBezTo>
                  <a:close/>
                </a:path>
              </a:pathLst>
            </a:custGeom>
            <a:solidFill>
              <a:srgbClr val="B9CDE5"/>
            </a:solidFill>
            <a:ln w="25400" cap="flat">
              <a:solidFill>
                <a:srgbClr val="B9CDE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latin typeface="黑体"/>
                  <a:ea typeface="黑体"/>
                  <a:cs typeface="黑体"/>
                  <a:sym typeface="黑体"/>
                </a:defRPr>
              </a:pPr>
            </a:p>
          </p:txBody>
        </p:sp>
        <p:sp>
          <p:nvSpPr>
            <p:cNvPr id="558" name="形状"/>
            <p:cNvSpPr/>
            <p:nvPr/>
          </p:nvSpPr>
          <p:spPr>
            <a:xfrm>
              <a:off x="72142" y="33931"/>
              <a:ext cx="1302209" cy="567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1" y="19806"/>
                    <a:pt x="14386" y="20172"/>
                  </a:cubicBezTo>
                  <a:moveTo>
                    <a:pt x="17421" y="12116"/>
                  </a:moveTo>
                  <a:cubicBezTo>
                    <a:pt x="18513" y="12897"/>
                    <a:pt x="19202" y="14528"/>
                    <a:pt x="19192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8"/>
                    <a:pt x="19748" y="2557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6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4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B9CDE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latin typeface="黑体"/>
                  <a:ea typeface="黑体"/>
                  <a:cs typeface="黑体"/>
                  <a:sym typeface="黑体"/>
                </a:defRPr>
              </a:pPr>
            </a:p>
          </p:txBody>
        </p:sp>
        <p:sp>
          <p:nvSpPr>
            <p:cNvPr id="559" name="13年"/>
            <p:cNvSpPr txBox="1"/>
            <p:nvPr/>
          </p:nvSpPr>
          <p:spPr>
            <a:xfrm>
              <a:off x="1180" y="111482"/>
              <a:ext cx="1419232" cy="4394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5" tIns="60955" rIns="60955" bIns="60955" numCol="1" anchor="ctr">
              <a:spAutoFit/>
            </a:bodyPr>
            <a:lstStyle>
              <a:lvl1pPr algn="ctr">
                <a:defRPr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pPr/>
              <a:r>
                <a:t>13年</a:t>
              </a:r>
            </a:p>
          </p:txBody>
        </p:sp>
      </p:grpSp>
      <p:pic>
        <p:nvPicPr>
          <p:cNvPr id="56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2908300"/>
            <a:ext cx="1371600" cy="1554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62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384" y="0"/>
            <a:ext cx="12192001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标题 1"/>
          <p:cNvSpPr txBox="1"/>
          <p:nvPr/>
        </p:nvSpPr>
        <p:spPr>
          <a:xfrm>
            <a:off x="4093714" y="332726"/>
            <a:ext cx="5003936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（三）情绪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与学习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2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3、不安的关系会导致孩子大脑消耗葡萄糖，而这些葡萄糖本来可以用于认知活动。…"/>
          <p:cNvSpPr txBox="1"/>
          <p:nvPr/>
        </p:nvSpPr>
        <p:spPr>
          <a:xfrm>
            <a:off x="829945" y="1617980"/>
            <a:ext cx="10532110" cy="3622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b="1">
                <a:solidFill>
                  <a:srgbClr val="0000FF"/>
                </a:solidFill>
              </a:defRPr>
            </a:pPr>
            <a:r>
              <a:t> </a:t>
            </a:r>
            <a:r>
              <a:rPr sz="2400">
                <a:solidFill>
                  <a:srgbClr val="002B85"/>
                </a:solidFill>
              </a:rPr>
              <a:t>3</a:t>
            </a:r>
            <a:r>
              <a:rPr b="0" sz="2400">
                <a:solidFill>
                  <a:srgbClr val="002B85"/>
                </a:solidFill>
                <a:latin typeface="宋体"/>
                <a:ea typeface="宋体"/>
                <a:cs typeface="宋体"/>
                <a:sym typeface="宋体"/>
              </a:rPr>
              <a:t>、不安的关系会导致孩子大脑消耗葡萄糖，而这些葡萄糖本来可以用于认知活动。</a:t>
            </a:r>
            <a:endParaRPr sz="2400">
              <a:solidFill>
                <a:srgbClr val="002B85"/>
              </a:solidFill>
              <a:latin typeface="宋体"/>
              <a:ea typeface="宋体"/>
              <a:cs typeface="宋体"/>
              <a:sym typeface="宋体"/>
            </a:endParaRPr>
          </a:p>
          <a:p>
            <a:pPr>
              <a:lnSpc>
                <a:spcPct val="150000"/>
              </a:lnSpc>
              <a:defRPr b="1" sz="2400">
                <a:solidFill>
                  <a:srgbClr val="002B85"/>
                </a:solidFill>
              </a:defRPr>
            </a:pPr>
            <a:r>
              <a:t>4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、在威胁状态下，肾上腺激素增加，大脑会选择以生存为导向的工作方式，无法学习知识。</a:t>
            </a:r>
            <a:r>
              <a:rPr sz="1800">
                <a:solidFill>
                  <a:srgbClr val="0000FF"/>
                </a:solidFill>
              </a:rPr>
              <a:t> </a:t>
            </a:r>
            <a:endParaRPr>
              <a:solidFill>
                <a:srgbClr val="0000FF"/>
              </a:solidFill>
            </a:endParaRPr>
          </a:p>
          <a:p>
            <a:pPr>
              <a:defRPr b="1">
                <a:solidFill>
                  <a:srgbClr val="0000FF"/>
                </a:solidFill>
              </a:defRPr>
            </a:pPr>
          </a:p>
          <a:p>
            <a:pPr>
              <a:spcBef>
                <a:spcPts val="700"/>
              </a:spcBef>
              <a:defRPr b="1">
                <a:solidFill>
                  <a:srgbClr val="0000FF"/>
                </a:solidFill>
              </a:defRPr>
            </a:pPr>
          </a:p>
          <a:p>
            <a:pPr>
              <a:spcBef>
                <a:spcPts val="700"/>
              </a:spcBef>
              <a:defRPr b="1">
                <a:solidFill>
                  <a:srgbClr val="0000FF"/>
                </a:solidFill>
              </a:defRPr>
            </a:pPr>
            <a:r>
              <a:t>       </a:t>
            </a:r>
          </a:p>
        </p:txBody>
      </p:sp>
      <p:pic>
        <p:nvPicPr>
          <p:cNvPr id="56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1322" t="0" r="1342" b="0"/>
          <a:stretch>
            <a:fillRect/>
          </a:stretch>
        </p:blipFill>
        <p:spPr>
          <a:xfrm>
            <a:off x="4438269" y="3966209"/>
            <a:ext cx="4314829" cy="2160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7" name="图片 13" descr="图片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568" name="标题 1"/>
          <p:cNvSpPr txBox="1"/>
          <p:nvPr/>
        </p:nvSpPr>
        <p:spPr>
          <a:xfrm>
            <a:off x="4093714" y="332726"/>
            <a:ext cx="5003936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（三）情绪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与学习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对教育的启示：…"/>
          <p:cNvSpPr txBox="1"/>
          <p:nvPr>
            <p:ph type="body" idx="4294967295"/>
          </p:nvPr>
        </p:nvSpPr>
        <p:spPr>
          <a:xfrm>
            <a:off x="1457325" y="1396682"/>
            <a:ext cx="8143875" cy="5214938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SzTx/>
              <a:buNone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002B85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对教育的启示：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Tx/>
              <a:buNone/>
              <a:defRPr b="1">
                <a:solidFill>
                  <a:srgbClr val="002B85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defRPr>
                <a:solidFill>
                  <a:srgbClr val="002B85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亲其师、信其道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defRPr>
                <a:solidFill>
                  <a:srgbClr val="002B85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建立良好师生关系是教师基本功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defRPr>
                <a:solidFill>
                  <a:srgbClr val="002B85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课堂保持适度的轻松愉悦的氛围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defRPr>
                <a:solidFill>
                  <a:srgbClr val="002B85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解决学习问题先解决情绪问题</a:t>
            </a:r>
          </a:p>
        </p:txBody>
      </p:sp>
      <p:pic>
        <p:nvPicPr>
          <p:cNvPr id="571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4" y="0"/>
            <a:ext cx="12192001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标题 1"/>
          <p:cNvSpPr txBox="1"/>
          <p:nvPr/>
        </p:nvSpPr>
        <p:spPr>
          <a:xfrm>
            <a:off x="4093714" y="332726"/>
            <a:ext cx="5003936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pPr>
            <a:r>
              <a:t>（三）情绪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与学习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图片 2" descr="图片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36700"/>
            <a:ext cx="1054100" cy="378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图片 8" descr="图片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98992" y="1377696"/>
            <a:ext cx="3493010" cy="5480304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文本框 4"/>
          <p:cNvSpPr txBox="1"/>
          <p:nvPr/>
        </p:nvSpPr>
        <p:spPr>
          <a:xfrm>
            <a:off x="2862445" y="1906134"/>
            <a:ext cx="6466710" cy="2631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b="1" sz="3600">
                <a:solidFill>
                  <a:srgbClr val="002060"/>
                </a:solidFill>
                <a:latin typeface="DengXian"/>
                <a:ea typeface="DengXian"/>
                <a:cs typeface="DengXian"/>
                <a:sym typeface="DengXian"/>
              </a:defRPr>
            </a:pPr>
            <a:r>
              <a:t>一、内容概述</a:t>
            </a:r>
          </a:p>
          <a:p>
            <a:pPr>
              <a:lnSpc>
                <a:spcPct val="150000"/>
              </a:lnSpc>
              <a:defRPr b="1" sz="3600">
                <a:solidFill>
                  <a:srgbClr val="002060"/>
                </a:solidFill>
                <a:latin typeface="DengXian"/>
                <a:ea typeface="DengXian"/>
                <a:cs typeface="DengXian"/>
                <a:sym typeface="DengXian"/>
              </a:defRPr>
            </a:pPr>
            <a:r>
              <a:t>二、学习内容</a:t>
            </a:r>
          </a:p>
          <a:p>
            <a:pPr>
              <a:lnSpc>
                <a:spcPct val="150000"/>
              </a:lnSpc>
              <a:defRPr b="1" sz="3600">
                <a:solidFill>
                  <a:srgbClr val="0073C5"/>
                </a:solidFill>
                <a:latin typeface="DengXian"/>
                <a:ea typeface="DengXian"/>
                <a:cs typeface="DengXian"/>
                <a:sym typeface="DengXian"/>
              </a:defRPr>
            </a:pPr>
            <a:r>
              <a:t>三、资源推荐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正文"/>
          <p:cNvSpPr txBox="1"/>
          <p:nvPr>
            <p:ph type="body" idx="4294967295"/>
          </p:nvPr>
        </p:nvSpPr>
        <p:spPr>
          <a:xfrm>
            <a:off x="2524125" y="1916110"/>
            <a:ext cx="8143875" cy="5214940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0" indent="0">
              <a:lnSpc>
                <a:spcPct val="100000"/>
              </a:lnSpc>
              <a:spcBef>
                <a:spcPts val="900"/>
              </a:spcBef>
              <a:buSzTx/>
              <a:buNone/>
              <a:defRPr b="1">
                <a:solidFill>
                  <a:srgbClr val="0066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 </a:t>
            </a:r>
            <a:r>
              <a:rPr sz="4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79" name="文本"/>
          <p:cNvSpPr txBox="1"/>
          <p:nvPr/>
        </p:nvSpPr>
        <p:spPr>
          <a:xfrm>
            <a:off x="2524125" y="1773235"/>
            <a:ext cx="8143875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900"/>
              </a:spcBef>
              <a:defRPr b="1">
                <a:solidFill>
                  <a:srgbClr val="006600"/>
                </a:solidFill>
              </a:defRPr>
            </a:pPr>
            <a:r>
              <a:t>     </a:t>
            </a:r>
            <a:r>
              <a:rPr sz="4000">
                <a:solidFill>
                  <a:srgbClr val="0000FF"/>
                </a:solidFill>
              </a:rPr>
              <a:t> </a:t>
            </a:r>
            <a:r>
              <a:rPr sz="32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80" name="资源推荐：…"/>
          <p:cNvSpPr txBox="1"/>
          <p:nvPr/>
        </p:nvSpPr>
        <p:spPr>
          <a:xfrm>
            <a:off x="125410" y="2461577"/>
            <a:ext cx="11591930" cy="2595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defRPr b="1" sz="2800">
                <a:solidFill>
                  <a:srgbClr val="0073C5"/>
                </a:solidFill>
              </a:defRPr>
            </a:pPr>
            <a:r>
              <a:t>1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、《教育中的心理效应》：刘儒德主编 华东师范大学出版社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defRPr sz="2800">
                <a:solidFill>
                  <a:srgbClr val="0073C5"/>
                </a:solidFill>
                <a:latin typeface="宋体"/>
                <a:ea typeface="宋体"/>
                <a:cs typeface="宋体"/>
                <a:sym typeface="宋体"/>
              </a:defRPr>
            </a:p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defRPr b="1" sz="2800">
                <a:solidFill>
                  <a:srgbClr val="0073C5"/>
                </a:solidFill>
              </a:defRPr>
            </a:pPr>
            <a:r>
              <a:t>2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、 《万千教育</a:t>
            </a:r>
            <a:r>
              <a:t>——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适于脑的策略》：中国轻工业出版社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defRPr sz="2800">
                <a:solidFill>
                  <a:srgbClr val="0073C5"/>
                </a:solidFill>
                <a:latin typeface="宋体"/>
                <a:ea typeface="宋体"/>
                <a:cs typeface="宋体"/>
                <a:sym typeface="宋体"/>
              </a:defRPr>
            </a:p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defRPr b="1" sz="2800">
                <a:solidFill>
                  <a:srgbClr val="0073C5"/>
                </a:solidFill>
              </a:defRPr>
            </a:pPr>
            <a:r>
              <a:t>3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、《奇迹问句</a:t>
            </a:r>
            <a:r>
              <a:t>——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闪耀的心灵之光》：吴洪健 北京师范大学出版社</a:t>
            </a:r>
          </a:p>
        </p:txBody>
      </p:sp>
      <p:pic>
        <p:nvPicPr>
          <p:cNvPr id="581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582" name="标题 1"/>
          <p:cNvSpPr txBox="1"/>
          <p:nvPr/>
        </p:nvSpPr>
        <p:spPr>
          <a:xfrm>
            <a:off x="4093714" y="332725"/>
            <a:ext cx="5003936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三、资源推荐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矩形 33"/>
          <p:cNvSpPr txBox="1"/>
          <p:nvPr/>
        </p:nvSpPr>
        <p:spPr>
          <a:xfrm>
            <a:off x="2409413" y="555762"/>
            <a:ext cx="3075939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FFFF"/>
                </a:solidFill>
                <a:latin typeface="DengXian"/>
                <a:ea typeface="DengXian"/>
                <a:cs typeface="DengXian"/>
                <a:sym typeface="DengXian"/>
              </a:defRPr>
            </a:lvl1pPr>
          </a:lstStyle>
          <a:p>
            <a:pPr/>
            <a:r>
              <a:t>《基于行动的研究能力课程》</a:t>
            </a:r>
          </a:p>
        </p:txBody>
      </p:sp>
      <p:sp>
        <p:nvSpPr>
          <p:cNvPr id="585" name="矩形 2"/>
          <p:cNvSpPr txBox="1"/>
          <p:nvPr/>
        </p:nvSpPr>
        <p:spPr>
          <a:xfrm>
            <a:off x="1416383" y="3219170"/>
            <a:ext cx="4178518" cy="98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5000">
                <a:solidFill>
                  <a:srgbClr val="064A91"/>
                </a:solidFill>
                <a:latin typeface="DengXian"/>
                <a:ea typeface="DengXian"/>
                <a:cs typeface="DengXian"/>
                <a:sym typeface="DengXian"/>
              </a:defRPr>
            </a:lvl1pPr>
          </a:lstStyle>
          <a:p>
            <a:pPr/>
            <a:r>
              <a:t>Thanks！</a:t>
            </a:r>
          </a:p>
        </p:txBody>
      </p:sp>
      <p:pic>
        <p:nvPicPr>
          <p:cNvPr id="586" name="图片 11" descr="图片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98992" y="1377696"/>
            <a:ext cx="3493010" cy="5480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7" name="图片 7" descr="图片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7244" y="460548"/>
            <a:ext cx="2476502" cy="36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8" name="图片 8" descr="图片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856" y="53313"/>
            <a:ext cx="2403914" cy="853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不同的语言活动:不同脑活动"/>
          <p:cNvSpPr txBox="1"/>
          <p:nvPr>
            <p:ph type="title" idx="4294967295"/>
          </p:nvPr>
        </p:nvSpPr>
        <p:spPr>
          <a:xfrm>
            <a:off x="5572125" y="2857499"/>
            <a:ext cx="8229600" cy="1143003"/>
          </a:xfrm>
          <a:prstGeom prst="rect">
            <a:avLst/>
          </a:prstGeom>
        </p:spPr>
        <p:txBody>
          <a:bodyPr lIns="45718" tIns="45718" rIns="45718" bIns="45718"/>
          <a:lstStyle>
            <a:lvl1pPr algn="ctr">
              <a:lnSpc>
                <a:spcPct val="100000"/>
              </a:lnSpc>
              <a:defRPr b="1" sz="24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不同的语言活动:不同脑活动</a:t>
            </a:r>
          </a:p>
        </p:txBody>
      </p:sp>
      <p:pic>
        <p:nvPicPr>
          <p:cNvPr id="158" name="言语实验" descr="言语实验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9488" y="1484312"/>
            <a:ext cx="6553202" cy="4995863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Images of Mind, Posner, M. I. &amp; Raichle, M. E., 1996, p115"/>
          <p:cNvSpPr txBox="1"/>
          <p:nvPr/>
        </p:nvSpPr>
        <p:spPr>
          <a:xfrm>
            <a:off x="3902075" y="6480175"/>
            <a:ext cx="6438900" cy="348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spcBef>
                <a:spcPts val="600"/>
              </a:spcBef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Images of Mind,</a:t>
            </a:r>
            <a:r>
              <a:rPr i="0"/>
              <a:t> Posner, M. I. &amp; Raichle, M. E., 1996, p115</a:t>
            </a:r>
          </a:p>
        </p:txBody>
      </p:sp>
      <p:pic>
        <p:nvPicPr>
          <p:cNvPr id="160" name="内容占位符 13" descr="内容占位符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1366" cy="115189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标题 1"/>
          <p:cNvSpPr txBox="1"/>
          <p:nvPr/>
        </p:nvSpPr>
        <p:spPr>
          <a:xfrm>
            <a:off x="3878579" y="354329"/>
            <a:ext cx="5659757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一、内容概述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不同的情绪:不同的脑活动"/>
          <p:cNvSpPr txBox="1"/>
          <p:nvPr>
            <p:ph type="title" idx="4294967295"/>
          </p:nvPr>
        </p:nvSpPr>
        <p:spPr>
          <a:xfrm>
            <a:off x="1671002" y="1123631"/>
            <a:ext cx="8229602" cy="1143002"/>
          </a:xfrm>
          <a:prstGeom prst="rect">
            <a:avLst/>
          </a:prstGeom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3200">
                <a:latin typeface="宋体"/>
                <a:ea typeface="宋体"/>
                <a:cs typeface="宋体"/>
                <a:sym typeface="宋体"/>
              </a:defRPr>
            </a:pPr>
            <a:r>
              <a:t>不同的情绪</a:t>
            </a:r>
            <a:r>
              <a:rPr b="1">
                <a:latin typeface="微软雅黑"/>
                <a:ea typeface="微软雅黑"/>
                <a:cs typeface="微软雅黑"/>
                <a:sym typeface="微软雅黑"/>
              </a:rPr>
              <a:t>:</a:t>
            </a:r>
            <a:r>
              <a:t>不同的脑活动</a:t>
            </a:r>
          </a:p>
        </p:txBody>
      </p:sp>
      <p:sp>
        <p:nvSpPr>
          <p:cNvPr id="164" name="Kragel &amp; LaBar， 2016， 20， Tics"/>
          <p:cNvSpPr txBox="1"/>
          <p:nvPr/>
        </p:nvSpPr>
        <p:spPr>
          <a:xfrm>
            <a:off x="7680324" y="6381748"/>
            <a:ext cx="3700234" cy="40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Kragel &amp; LaBar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， </a:t>
            </a:r>
            <a:r>
              <a:t>2016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， </a:t>
            </a:r>
            <a:r>
              <a:t>20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， </a:t>
            </a:r>
            <a:r>
              <a:t>Tics</a:t>
            </a:r>
          </a:p>
        </p:txBody>
      </p:sp>
      <p:pic>
        <p:nvPicPr>
          <p:cNvPr id="16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0685" y="1938020"/>
            <a:ext cx="8125460" cy="4031617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Intensity maps from the Bayesian Spatial Point Process model developed from the peak coordinates of 148 neuroimaging studies of emotion"/>
          <p:cNvSpPr txBox="1"/>
          <p:nvPr/>
        </p:nvSpPr>
        <p:spPr>
          <a:xfrm>
            <a:off x="1925637" y="5754687"/>
            <a:ext cx="8131176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/>
            </a:lvl1pPr>
          </a:lstStyle>
          <a:p>
            <a:pPr/>
            <a:r>
              <a:t>Intensity maps from the Bayesian Spatial Point Process model developed from the peak coordinates of 148 neuroimaging studies of emotion</a:t>
            </a:r>
          </a:p>
        </p:txBody>
      </p:sp>
      <p:pic>
        <p:nvPicPr>
          <p:cNvPr id="167" name="内容占位符 13" descr="内容占位符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1366" cy="115189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标题 1"/>
          <p:cNvSpPr txBox="1"/>
          <p:nvPr/>
        </p:nvSpPr>
        <p:spPr>
          <a:xfrm>
            <a:off x="3878579" y="354329"/>
            <a:ext cx="5659757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一、内容概述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出生头3年和青春期是两个发育的高峰期"/>
          <p:cNvSpPr txBox="1"/>
          <p:nvPr/>
        </p:nvSpPr>
        <p:spPr>
          <a:xfrm>
            <a:off x="6353173" y="1781175"/>
            <a:ext cx="8358191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出生头3年和青春期</a:t>
            </a:r>
          </a:p>
          <a:p>
            <a:pPr algn="ctr">
              <a:defRPr b="1" sz="2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是两个发育的高峰期</a:t>
            </a:r>
          </a:p>
        </p:txBody>
      </p:sp>
      <p:pic>
        <p:nvPicPr>
          <p:cNvPr id="17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6985" y="1195387"/>
            <a:ext cx="6343655" cy="4524377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神经发育过程, 皮层突触密度, 及其与灰质、白质体积的关系（ MRI）…"/>
          <p:cNvSpPr txBox="1"/>
          <p:nvPr/>
        </p:nvSpPr>
        <p:spPr>
          <a:xfrm>
            <a:off x="2238375" y="5857873"/>
            <a:ext cx="8001000" cy="688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神经发育过程, 皮层突触密度, 及其与灰质、白质体积的关系（ MRI</a:t>
            </a:r>
            <a:r>
              <a:rPr b="0"/>
              <a:t>）</a:t>
            </a:r>
            <a:endParaRPr sz="2000"/>
          </a:p>
          <a:p>
            <a:pPr/>
            <a:r>
              <a:t> Giedd et al. 1999, Sowell et al. 1999.</a:t>
            </a:r>
          </a:p>
        </p:txBody>
      </p:sp>
      <p:sp>
        <p:nvSpPr>
          <p:cNvPr id="173" name="白质"/>
          <p:cNvSpPr txBox="1"/>
          <p:nvPr/>
        </p:nvSpPr>
        <p:spPr>
          <a:xfrm>
            <a:off x="7981950" y="1941510"/>
            <a:ext cx="928688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4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白质</a:t>
            </a:r>
          </a:p>
        </p:txBody>
      </p:sp>
      <p:sp>
        <p:nvSpPr>
          <p:cNvPr id="174" name="灰质"/>
          <p:cNvSpPr txBox="1"/>
          <p:nvPr/>
        </p:nvSpPr>
        <p:spPr>
          <a:xfrm>
            <a:off x="8039100" y="2763835"/>
            <a:ext cx="928688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4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灰质</a:t>
            </a:r>
          </a:p>
        </p:txBody>
      </p:sp>
      <p:sp>
        <p:nvSpPr>
          <p:cNvPr id="175" name="突触"/>
          <p:cNvSpPr txBox="1"/>
          <p:nvPr/>
        </p:nvSpPr>
        <p:spPr>
          <a:xfrm>
            <a:off x="8024810" y="3365498"/>
            <a:ext cx="928689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突触 </a:t>
            </a:r>
          </a:p>
        </p:txBody>
      </p:sp>
      <p:sp>
        <p:nvSpPr>
          <p:cNvPr id="176" name="出生"/>
          <p:cNvSpPr txBox="1"/>
          <p:nvPr/>
        </p:nvSpPr>
        <p:spPr>
          <a:xfrm>
            <a:off x="4103687" y="1857375"/>
            <a:ext cx="357190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出生</a:t>
            </a:r>
          </a:p>
        </p:txBody>
      </p:sp>
      <p:sp>
        <p:nvSpPr>
          <p:cNvPr id="177" name="青春期"/>
          <p:cNvSpPr txBox="1"/>
          <p:nvPr/>
        </p:nvSpPr>
        <p:spPr>
          <a:xfrm>
            <a:off x="6353173" y="1341437"/>
            <a:ext cx="357191" cy="1348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青春期</a:t>
            </a:r>
          </a:p>
        </p:txBody>
      </p:sp>
      <p:pic>
        <p:nvPicPr>
          <p:cNvPr id="178" name="内容占位符 13" descr="内容占位符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1366" cy="895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70500" y="1714500"/>
            <a:ext cx="5397500" cy="4376738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冲动：青春期重要特征； 和同伴一起时，青少年尤其冲动"/>
          <p:cNvSpPr txBox="1"/>
          <p:nvPr>
            <p:ph type="title" idx="4294967295"/>
          </p:nvPr>
        </p:nvSpPr>
        <p:spPr>
          <a:xfrm>
            <a:off x="-2741296" y="1239837"/>
            <a:ext cx="10972801" cy="1143001"/>
          </a:xfrm>
          <a:prstGeom prst="rect">
            <a:avLst/>
          </a:prstGeom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b="1" sz="2400">
                <a:solidFill>
                  <a:srgbClr val="002B85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冲动：青春期重要特征；</a:t>
            </a:r>
            <a:br/>
            <a:r>
              <a:t>和同伴一起时，青少年尤其冲动</a:t>
            </a:r>
          </a:p>
        </p:txBody>
      </p:sp>
      <p:sp>
        <p:nvSpPr>
          <p:cNvPr id="182" name="独处"/>
          <p:cNvSpPr txBox="1"/>
          <p:nvPr/>
        </p:nvSpPr>
        <p:spPr>
          <a:xfrm>
            <a:off x="7096125" y="4929187"/>
            <a:ext cx="1071563" cy="4089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独处</a:t>
            </a:r>
          </a:p>
        </p:txBody>
      </p:sp>
      <p:sp>
        <p:nvSpPr>
          <p:cNvPr id="183" name="和同伴一起"/>
          <p:cNvSpPr txBox="1"/>
          <p:nvPr/>
        </p:nvSpPr>
        <p:spPr>
          <a:xfrm>
            <a:off x="8462960" y="4929187"/>
            <a:ext cx="1516065" cy="4089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和同伴一起</a:t>
            </a:r>
          </a:p>
        </p:txBody>
      </p:sp>
      <p:sp>
        <p:nvSpPr>
          <p:cNvPr id="184" name="青少年"/>
          <p:cNvSpPr txBox="1"/>
          <p:nvPr/>
        </p:nvSpPr>
        <p:spPr>
          <a:xfrm>
            <a:off x="6953250" y="2071685"/>
            <a:ext cx="1214438" cy="4470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青少年</a:t>
            </a:r>
          </a:p>
        </p:txBody>
      </p:sp>
      <p:sp>
        <p:nvSpPr>
          <p:cNvPr id="185" name="成人"/>
          <p:cNvSpPr txBox="1"/>
          <p:nvPr/>
        </p:nvSpPr>
        <p:spPr>
          <a:xfrm>
            <a:off x="6953250" y="2643185"/>
            <a:ext cx="1214438" cy="4470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成人</a:t>
            </a:r>
          </a:p>
        </p:txBody>
      </p:sp>
      <p:sp>
        <p:nvSpPr>
          <p:cNvPr id="186" name="电子游戏中撞车次数"/>
          <p:cNvSpPr txBox="1"/>
          <p:nvPr/>
        </p:nvSpPr>
        <p:spPr>
          <a:xfrm>
            <a:off x="5524500" y="1928810"/>
            <a:ext cx="552450" cy="32918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电子游戏中撞车次数</a:t>
            </a:r>
          </a:p>
        </p:txBody>
      </p:sp>
      <p:pic>
        <p:nvPicPr>
          <p:cNvPr id="187" name="scr-extremeupsidedown" descr="scr-extremeupsidedow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1850" y="4530723"/>
            <a:ext cx="1870075" cy="14287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7girl_jumped" descr="7girl_jumpe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25017" y="4500562"/>
            <a:ext cx="1576390" cy="1489078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60%的青少年有过危险行为"/>
          <p:cNvSpPr txBox="1"/>
          <p:nvPr/>
        </p:nvSpPr>
        <p:spPr>
          <a:xfrm>
            <a:off x="2450145" y="3539807"/>
            <a:ext cx="177006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60%的青少年有过危险行为</a:t>
            </a:r>
          </a:p>
        </p:txBody>
      </p:sp>
      <p:pic>
        <p:nvPicPr>
          <p:cNvPr id="190" name="内容占位符 13" descr="内容占位符 1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12191366" cy="115189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标题 1"/>
          <p:cNvSpPr txBox="1"/>
          <p:nvPr/>
        </p:nvSpPr>
        <p:spPr>
          <a:xfrm>
            <a:off x="3878579" y="354329"/>
            <a:ext cx="5659757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一、内容概述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