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DengXian"/>
        <a:ea typeface="DengXian"/>
        <a:cs typeface="DengXian"/>
        <a:sym typeface="DengXi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engXian Light"/>
          <a:ea typeface="DengXian Light"/>
          <a:cs typeface="DengXian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DengXian Light"/>
          <a:ea typeface="DengXian Light"/>
          <a:cs typeface="DengXian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ngXian Light"/>
          <a:ea typeface="DengXian Light"/>
          <a:cs typeface="DengXian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engXian Light"/>
          <a:ea typeface="DengXian Light"/>
          <a:cs typeface="DengXian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3" name="Shape 7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3" name="Shape 8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www.515ppt.com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12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93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标题文本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102" name="正文级别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ctr"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11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71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>
              <a:buSzTx/>
              <a:buFontTx/>
              <a:buNone/>
              <a:defRPr sz="2400">
                <a:latin typeface="等线"/>
                <a:ea typeface="等线"/>
                <a:cs typeface="等线"/>
                <a:sym typeface="等线"/>
              </a:defRPr>
            </a:lvl1pPr>
            <a:lvl2pPr marL="0" indent="0" algn="ctr">
              <a:buSzTx/>
              <a:buFontTx/>
              <a:buNone/>
              <a:defRPr sz="2400">
                <a:latin typeface="等线"/>
                <a:ea typeface="等线"/>
                <a:cs typeface="等线"/>
                <a:sym typeface="等线"/>
              </a:defRPr>
            </a:lvl2pPr>
            <a:lvl3pPr marL="0" indent="0" algn="ctr">
              <a:buSzTx/>
              <a:buFontTx/>
              <a:buNone/>
              <a:defRPr sz="2400">
                <a:latin typeface="等线"/>
                <a:ea typeface="等线"/>
                <a:cs typeface="等线"/>
                <a:sym typeface="等线"/>
              </a:defRPr>
            </a:lvl3pPr>
            <a:lvl4pPr marL="0" indent="0" algn="ctr">
              <a:buSzTx/>
              <a:buFontTx/>
              <a:buNone/>
              <a:defRPr sz="2400">
                <a:latin typeface="等线"/>
                <a:ea typeface="等线"/>
                <a:cs typeface="等线"/>
                <a:sym typeface="等线"/>
              </a:defRPr>
            </a:lvl4pPr>
            <a:lvl5pPr marL="0" indent="0" algn="ctr">
              <a:buSzTx/>
              <a:buFontTx/>
              <a:buNone/>
              <a:defRPr sz="24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2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0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  <a:lvl2pPr>
              <a:defRPr>
                <a:latin typeface="等线"/>
                <a:ea typeface="等线"/>
                <a:cs typeface="等线"/>
                <a:sym typeface="等线"/>
              </a:defRPr>
            </a:lvl2pPr>
            <a:lvl3pPr>
              <a:defRPr>
                <a:latin typeface="等线"/>
                <a:ea typeface="等线"/>
                <a:cs typeface="等线"/>
                <a:sym typeface="等线"/>
              </a:defRPr>
            </a:lvl3pPr>
            <a:lvl4pPr>
              <a:defRPr>
                <a:latin typeface="等线"/>
                <a:ea typeface="等线"/>
                <a:cs typeface="等线"/>
                <a:sym typeface="等线"/>
              </a:defRPr>
            </a:lvl4pPr>
            <a:lvl5pPr>
              <a:defRPr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1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标题文本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60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29" name="正文级别 1…"/>
          <p:cNvSpPr txBox="1"/>
          <p:nvPr>
            <p:ph type="body" sz="quarter" idx="1"/>
          </p:nvPr>
        </p:nvSpPr>
        <p:spPr>
          <a:xfrm>
            <a:off x="831850" y="4589462"/>
            <a:ext cx="10515600" cy="150019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等线"/>
                <a:ea typeface="等线"/>
                <a:cs typeface="等线"/>
                <a:sym typeface="等线"/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等线"/>
                <a:ea typeface="等线"/>
                <a:cs typeface="等线"/>
                <a:sym typeface="等线"/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等线"/>
                <a:ea typeface="等线"/>
                <a:cs typeface="等线"/>
                <a:sym typeface="等线"/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等线"/>
                <a:ea typeface="等线"/>
                <a:cs typeface="等线"/>
                <a:sym typeface="等线"/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0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38" name="正文级别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  <a:lvl2pPr>
              <a:defRPr>
                <a:latin typeface="等线"/>
                <a:ea typeface="等线"/>
                <a:cs typeface="等线"/>
                <a:sym typeface="等线"/>
              </a:defRPr>
            </a:lvl2pPr>
            <a:lvl3pPr>
              <a:defRPr>
                <a:latin typeface="等线"/>
                <a:ea typeface="等线"/>
                <a:cs typeface="等线"/>
                <a:sym typeface="等线"/>
              </a:defRPr>
            </a:lvl3pPr>
            <a:lvl4pPr>
              <a:defRPr>
                <a:latin typeface="等线"/>
                <a:ea typeface="等线"/>
                <a:cs typeface="等线"/>
                <a:sym typeface="等线"/>
              </a:defRPr>
            </a:lvl4pPr>
            <a:lvl5pPr>
              <a:defRPr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9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标题文本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47" name="正文级别 1…"/>
          <p:cNvSpPr txBox="1"/>
          <p:nvPr>
            <p:ph type="body" sz="quarter" idx="1"/>
          </p:nvPr>
        </p:nvSpPr>
        <p:spPr>
          <a:xfrm>
            <a:off x="839787" y="1681163"/>
            <a:ext cx="5157790" cy="82392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>
              <a:buSzTx/>
              <a:buFontTx/>
              <a:buNone/>
              <a:defRPr b="1" sz="2400">
                <a:latin typeface="等线"/>
                <a:ea typeface="等线"/>
                <a:cs typeface="等线"/>
                <a:sym typeface="等线"/>
              </a:defRPr>
            </a:lvl1pPr>
            <a:lvl2pPr marL="0" indent="0">
              <a:buSzTx/>
              <a:buFontTx/>
              <a:buNone/>
              <a:defRPr b="1" sz="2400">
                <a:latin typeface="等线"/>
                <a:ea typeface="等线"/>
                <a:cs typeface="等线"/>
                <a:sym typeface="等线"/>
              </a:defRPr>
            </a:lvl2pPr>
            <a:lvl3pPr marL="0" indent="0">
              <a:buSzTx/>
              <a:buFontTx/>
              <a:buNone/>
              <a:defRPr b="1" sz="2400">
                <a:latin typeface="等线"/>
                <a:ea typeface="等线"/>
                <a:cs typeface="等线"/>
                <a:sym typeface="等线"/>
              </a:defRPr>
            </a:lvl3pPr>
            <a:lvl4pPr marL="0" indent="0">
              <a:buSzTx/>
              <a:buFontTx/>
              <a:buNone/>
              <a:defRPr b="1" sz="2400">
                <a:latin typeface="等线"/>
                <a:ea typeface="等线"/>
                <a:cs typeface="等线"/>
                <a:sym typeface="等线"/>
              </a:defRPr>
            </a:lvl4pPr>
            <a:lvl5pPr marL="0" indent="0">
              <a:buSzTx/>
              <a:buFontTx/>
              <a:buNone/>
              <a:defRPr b="1" sz="24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8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pPr>
              <a:defRPr>
                <a:latin typeface="等线"/>
                <a:ea typeface="等线"/>
                <a:cs typeface="等线"/>
                <a:sym typeface="等线"/>
              </a:defRPr>
            </a:pPr>
          </a:p>
        </p:txBody>
      </p:sp>
      <p:sp>
        <p:nvSpPr>
          <p:cNvPr id="149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57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标题文本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72" name="正文级别 1…"/>
          <p:cNvSpPr txBox="1"/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>
                <a:latin typeface="等线"/>
                <a:ea typeface="等线"/>
                <a:cs typeface="等线"/>
                <a:sym typeface="等线"/>
              </a:defRPr>
            </a:lvl1pPr>
            <a:lvl2pPr marL="718184" indent="-260984">
              <a:defRPr sz="3200">
                <a:latin typeface="等线"/>
                <a:ea typeface="等线"/>
                <a:cs typeface="等线"/>
                <a:sym typeface="等线"/>
              </a:defRPr>
            </a:lvl2pPr>
            <a:lvl3pPr marL="1219200" indent="-304800">
              <a:defRPr sz="3200">
                <a:latin typeface="等线"/>
                <a:ea typeface="等线"/>
                <a:cs typeface="等线"/>
                <a:sym typeface="等线"/>
              </a:defRPr>
            </a:lvl3pPr>
            <a:lvl4pPr marL="1737360" indent="-365760">
              <a:defRPr sz="3200">
                <a:latin typeface="等线"/>
                <a:ea typeface="等线"/>
                <a:cs typeface="等线"/>
                <a:sym typeface="等线"/>
              </a:defRPr>
            </a:lvl4pPr>
            <a:lvl5pPr marL="2194560" indent="-365760">
              <a:defRPr sz="32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3" name="文本占位符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8" tIns="45718" rIns="45718" bIns="45718"/>
          <a:lstStyle/>
          <a:p>
            <a:pPr>
              <a:defRPr>
                <a:latin typeface="等线"/>
                <a:ea typeface="等线"/>
                <a:cs typeface="等线"/>
                <a:sym typeface="等线"/>
              </a:defRPr>
            </a:pPr>
          </a:p>
        </p:txBody>
      </p:sp>
      <p:sp>
        <p:nvSpPr>
          <p:cNvPr id="174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21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标题文本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lIns="45718" tIns="45718" rIns="45718" bIns="45718" anchor="b"/>
          <a:lstStyle>
            <a:lvl1pPr>
              <a:defRPr sz="3200"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82" name="图片占位符 2"/>
          <p:cNvSpPr/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正文级别 1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buSzTx/>
              <a:buFontTx/>
              <a:buNone/>
              <a:defRPr sz="1600">
                <a:latin typeface="等线"/>
                <a:ea typeface="等线"/>
                <a:cs typeface="等线"/>
                <a:sym typeface="等线"/>
              </a:defRPr>
            </a:lvl1pPr>
            <a:lvl2pPr marL="0" indent="0">
              <a:buSzTx/>
              <a:buFontTx/>
              <a:buNone/>
              <a:defRPr sz="1600">
                <a:latin typeface="等线"/>
                <a:ea typeface="等线"/>
                <a:cs typeface="等线"/>
                <a:sym typeface="等线"/>
              </a:defRPr>
            </a:lvl2pPr>
            <a:lvl3pPr marL="0" indent="0">
              <a:buSzTx/>
              <a:buFontTx/>
              <a:buNone/>
              <a:defRPr sz="1600">
                <a:latin typeface="等线"/>
                <a:ea typeface="等线"/>
                <a:cs typeface="等线"/>
                <a:sym typeface="等线"/>
              </a:defRPr>
            </a:lvl3pPr>
            <a:lvl4pPr marL="0" indent="0">
              <a:buSzTx/>
              <a:buFontTx/>
              <a:buNone/>
              <a:defRPr sz="1600">
                <a:latin typeface="等线"/>
                <a:ea typeface="等线"/>
                <a:cs typeface="等线"/>
                <a:sym typeface="等线"/>
              </a:defRPr>
            </a:lvl4pPr>
            <a:lvl5pPr marL="0" indent="0">
              <a:buSzTx/>
              <a:buFontTx/>
              <a:buNone/>
              <a:defRPr sz="1600"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84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192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  <a:lvl2pPr>
              <a:defRPr>
                <a:latin typeface="等线"/>
                <a:ea typeface="等线"/>
                <a:cs typeface="等线"/>
                <a:sym typeface="等线"/>
              </a:defRPr>
            </a:lvl2pPr>
            <a:lvl3pPr>
              <a:defRPr>
                <a:latin typeface="等线"/>
                <a:ea typeface="等线"/>
                <a:cs typeface="等线"/>
                <a:sym typeface="等线"/>
              </a:defRPr>
            </a:lvl3pPr>
            <a:lvl4pPr>
              <a:defRPr>
                <a:latin typeface="等线"/>
                <a:ea typeface="等线"/>
                <a:cs typeface="等线"/>
                <a:sym typeface="等线"/>
              </a:defRPr>
            </a:lvl4pPr>
            <a:lvl5pPr>
              <a:defRPr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93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标题文本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 Light"/>
                <a:ea typeface="等线 Light"/>
                <a:cs typeface="等线 Light"/>
                <a:sym typeface="等线 Light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01" name="正文级别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  <a:lvl2pPr>
              <a:defRPr>
                <a:latin typeface="等线"/>
                <a:ea typeface="等线"/>
                <a:cs typeface="等线"/>
                <a:sym typeface="等线"/>
              </a:defRPr>
            </a:lvl2pPr>
            <a:lvl3pPr>
              <a:defRPr>
                <a:latin typeface="等线"/>
                <a:ea typeface="等线"/>
                <a:cs typeface="等线"/>
                <a:sym typeface="等线"/>
              </a:defRPr>
            </a:lvl3pPr>
            <a:lvl4pPr>
              <a:defRPr>
                <a:latin typeface="等线"/>
                <a:ea typeface="等线"/>
                <a:cs typeface="等线"/>
                <a:sym typeface="等线"/>
              </a:defRPr>
            </a:lvl4pPr>
            <a:lvl5pPr>
              <a:defRPr>
                <a:latin typeface="等线"/>
                <a:ea typeface="等线"/>
                <a:cs typeface="等线"/>
                <a:sym typeface="等线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02" name="幻灯片编号"/>
          <p:cNvSpPr txBox="1"/>
          <p:nvPr>
            <p:ph type="sldNum" sz="quarter" idx="2"/>
          </p:nvPr>
        </p:nvSpPr>
        <p:spPr>
          <a:xfrm>
            <a:off x="11080151" y="6404294"/>
            <a:ext cx="273652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文本框 6"/>
          <p:cNvSpPr txBox="1"/>
          <p:nvPr/>
        </p:nvSpPr>
        <p:spPr>
          <a:xfrm>
            <a:off x="4318000" y="2971799"/>
            <a:ext cx="3556000" cy="227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>
                <a:solidFill>
                  <a:srgbClr val="FFFFFF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ibaotu.com</a:t>
            </a:r>
          </a:p>
        </p:txBody>
      </p:sp>
      <p:pic>
        <p:nvPicPr>
          <p:cNvPr id="210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226339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幻灯片编号"/>
          <p:cNvSpPr txBox="1"/>
          <p:nvPr>
            <p:ph type="sldNum" sz="quarter" idx="2"/>
          </p:nvPr>
        </p:nvSpPr>
        <p:spPr>
          <a:xfrm>
            <a:off x="8473624" y="6221732"/>
            <a:ext cx="263978" cy="269237"/>
          </a:xfrm>
          <a:prstGeom prst="rect">
            <a:avLst/>
          </a:prstGeom>
        </p:spPr>
        <p:txBody>
          <a:bodyPr lIns="45718" tIns="45718" rIns="45718" bIns="45718"/>
          <a:lstStyle>
            <a:lvl1pPr defTabSz="457200"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bg2" descr="bg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240684" cy="688498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幻灯片编号"/>
          <p:cNvSpPr txBox="1"/>
          <p:nvPr>
            <p:ph type="sldNum" sz="quarter" idx="2"/>
          </p:nvPr>
        </p:nvSpPr>
        <p:spPr>
          <a:xfrm>
            <a:off x="9647766" y="6453187"/>
            <a:ext cx="358412" cy="370839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bg1" descr="bg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-19050"/>
            <a:ext cx="12230100" cy="687705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正文级别 1…"/>
          <p:cNvSpPr txBox="1"/>
          <p:nvPr>
            <p:ph type="body" idx="1"/>
          </p:nvPr>
        </p:nvSpPr>
        <p:spPr>
          <a:xfrm>
            <a:off x="624416" y="1125537"/>
            <a:ext cx="10943168" cy="5162552"/>
          </a:xfrm>
          <a:prstGeom prst="rect">
            <a:avLst/>
          </a:prstGeom>
        </p:spPr>
        <p:txBody>
          <a:bodyPr lIns="45718" tIns="45718" rIns="45718" bIns="45718"/>
          <a:lstStyle>
            <a:lvl1pPr marL="342900" indent="-342900">
              <a:lnSpc>
                <a:spcPct val="100000"/>
              </a:lnSpc>
              <a:spcBef>
                <a:spcPts val="400"/>
              </a:spcBef>
              <a:buClr>
                <a:srgbClr val="6FC01E"/>
              </a:buClr>
              <a:buFontTx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661034" indent="-203834">
              <a:lnSpc>
                <a:spcPct val="100000"/>
              </a:lnSpc>
              <a:spcBef>
                <a:spcPts val="400"/>
              </a:spcBef>
              <a:buClr>
                <a:srgbClr val="6FC01E"/>
              </a:buClr>
              <a:buFontTx/>
              <a:buChar char="■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200150" indent="-285750">
              <a:lnSpc>
                <a:spcPct val="100000"/>
              </a:lnSpc>
              <a:spcBef>
                <a:spcPts val="400"/>
              </a:spcBef>
              <a:buClr>
                <a:srgbClr val="6FC01E"/>
              </a:buClr>
              <a:buFontTx/>
              <a:buChar char="■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697989" indent="-326389">
              <a:lnSpc>
                <a:spcPct val="100000"/>
              </a:lnSpc>
              <a:spcBef>
                <a:spcPts val="400"/>
              </a:spcBef>
              <a:buClr>
                <a:srgbClr val="6FC01E"/>
              </a:buClr>
              <a:buFontTx/>
              <a:buChar char="■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057400" indent="-228600">
              <a:lnSpc>
                <a:spcPct val="100000"/>
              </a:lnSpc>
              <a:spcBef>
                <a:spcPts val="400"/>
              </a:spcBef>
              <a:buClr>
                <a:srgbClr val="6FC01E"/>
              </a:buClr>
              <a:buFontTx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8" name="标题文本"/>
          <p:cNvSpPr txBox="1"/>
          <p:nvPr>
            <p:ph type="title"/>
          </p:nvPr>
        </p:nvSpPr>
        <p:spPr>
          <a:xfrm>
            <a:off x="624416" y="315911"/>
            <a:ext cx="10943168" cy="5921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lnSpc>
                <a:spcPct val="100000"/>
              </a:lnSpc>
              <a:defRPr b="1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标题文本</a:t>
            </a:r>
          </a:p>
        </p:txBody>
      </p:sp>
      <p:sp>
        <p:nvSpPr>
          <p:cNvPr id="229" name="幻灯片编号"/>
          <p:cNvSpPr txBox="1"/>
          <p:nvPr>
            <p:ph type="sldNum" sz="quarter" idx="2"/>
          </p:nvPr>
        </p:nvSpPr>
        <p:spPr>
          <a:xfrm>
            <a:off x="8737600" y="6356350"/>
            <a:ext cx="358411" cy="370838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幻灯片编号"/>
          <p:cNvSpPr txBox="1"/>
          <p:nvPr>
            <p:ph type="sldNum" sz="quarter" idx="2"/>
          </p:nvPr>
        </p:nvSpPr>
        <p:spPr>
          <a:xfrm>
            <a:off x="8610600" y="6353493"/>
            <a:ext cx="358411" cy="370839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幻灯片编号"/>
          <p:cNvSpPr txBox="1"/>
          <p:nvPr>
            <p:ph type="sldNum" sz="quarter" idx="2"/>
          </p:nvPr>
        </p:nvSpPr>
        <p:spPr>
          <a:xfrm>
            <a:off x="8610600" y="6353493"/>
            <a:ext cx="358411" cy="370839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标题文本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 defTabSz="685800">
              <a:defRPr sz="4500"/>
            </a:lvl1pPr>
          </a:lstStyle>
          <a:p>
            <a:pPr/>
            <a:r>
              <a:t>标题文本</a:t>
            </a:r>
          </a:p>
        </p:txBody>
      </p:sp>
      <p:sp>
        <p:nvSpPr>
          <p:cNvPr id="251" name="正文级别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 defTabSz="685800">
              <a:spcBef>
                <a:spcPts val="700"/>
              </a:spcBef>
              <a:buSzTx/>
              <a:buFontTx/>
              <a:buNone/>
              <a:defRPr sz="1800"/>
            </a:lvl1pPr>
            <a:lvl2pPr marL="0" indent="342900" algn="ctr" defTabSz="685800">
              <a:spcBef>
                <a:spcPts val="700"/>
              </a:spcBef>
              <a:buSzTx/>
              <a:buFontTx/>
              <a:buNone/>
              <a:defRPr sz="1800"/>
            </a:lvl2pPr>
            <a:lvl3pPr marL="0" indent="685800" algn="ctr" defTabSz="685800">
              <a:spcBef>
                <a:spcPts val="700"/>
              </a:spcBef>
              <a:buSzTx/>
              <a:buFontTx/>
              <a:buNone/>
              <a:defRPr sz="1800"/>
            </a:lvl3pPr>
            <a:lvl4pPr marL="0" indent="1028700" algn="ctr" defTabSz="685800">
              <a:spcBef>
                <a:spcPts val="700"/>
              </a:spcBef>
              <a:buSzTx/>
              <a:buFontTx/>
              <a:buNone/>
              <a:defRPr sz="1800"/>
            </a:lvl4pPr>
            <a:lvl5pPr marL="0" indent="1371600" algn="ctr" defTabSz="685800">
              <a:spcBef>
                <a:spcPts val="700"/>
              </a:spcBef>
              <a:buSzTx/>
              <a:buFontTx/>
              <a:buNone/>
              <a:defRPr sz="1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260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71450" indent="-171450" defTabSz="685800">
              <a:spcBef>
                <a:spcPts val="700"/>
              </a:spcBef>
              <a:defRPr sz="2100"/>
            </a:lvl1pPr>
            <a:lvl2pPr marL="542925" indent="-200025" defTabSz="685800">
              <a:spcBef>
                <a:spcPts val="700"/>
              </a:spcBef>
              <a:defRPr sz="2100"/>
            </a:lvl2pPr>
            <a:lvl3pPr marL="925830" indent="-240030" defTabSz="685800">
              <a:spcBef>
                <a:spcPts val="700"/>
              </a:spcBef>
              <a:defRPr sz="2100"/>
            </a:lvl3pPr>
            <a:lvl4pPr marL="1305657" indent="-276957" defTabSz="685800">
              <a:spcBef>
                <a:spcPts val="700"/>
              </a:spcBef>
              <a:defRPr sz="2100"/>
            </a:lvl4pPr>
            <a:lvl5pPr marL="1648557" indent="-276957" defTabSz="685800">
              <a:spcBef>
                <a:spcPts val="700"/>
              </a:spcBef>
              <a:defRPr sz="21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1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标题文本</a:t>
            </a:r>
          </a:p>
        </p:txBody>
      </p:sp>
      <p:sp>
        <p:nvSpPr>
          <p:cNvPr id="30" name="正文级别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标题文本"/>
          <p:cNvSpPr txBox="1"/>
          <p:nvPr>
            <p:ph type="title"/>
          </p:nvPr>
        </p:nvSpPr>
        <p:spPr>
          <a:xfrm>
            <a:off x="831850" y="1709738"/>
            <a:ext cx="10515601" cy="2852737"/>
          </a:xfrm>
          <a:prstGeom prst="rect">
            <a:avLst/>
          </a:prstGeom>
        </p:spPr>
        <p:txBody>
          <a:bodyPr anchor="b"/>
          <a:lstStyle>
            <a:lvl1pPr defTabSz="685800">
              <a:defRPr sz="4500"/>
            </a:lvl1pPr>
          </a:lstStyle>
          <a:p>
            <a:pPr/>
            <a:r>
              <a:t>标题文本</a:t>
            </a:r>
          </a:p>
        </p:txBody>
      </p:sp>
      <p:sp>
        <p:nvSpPr>
          <p:cNvPr id="269" name="正文级别 1…"/>
          <p:cNvSpPr txBox="1"/>
          <p:nvPr>
            <p:ph type="body" sz="quarter" idx="1"/>
          </p:nvPr>
        </p:nvSpPr>
        <p:spPr>
          <a:xfrm>
            <a:off x="831850" y="4589462"/>
            <a:ext cx="10515601" cy="1500188"/>
          </a:xfrm>
          <a:prstGeom prst="rect">
            <a:avLst/>
          </a:prstGeom>
        </p:spPr>
        <p:txBody>
          <a:bodyPr/>
          <a:lstStyle>
            <a:lvl1pPr marL="0" indent="0" defTabSz="685800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 defTabSz="685800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 defTabSz="685800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 defTabSz="685800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 defTabSz="685800">
              <a:spcBef>
                <a:spcPts val="700"/>
              </a:spcBef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7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278" name="正文级别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171450" indent="-171450" defTabSz="685800">
              <a:spcBef>
                <a:spcPts val="700"/>
              </a:spcBef>
              <a:defRPr sz="2100"/>
            </a:lvl1pPr>
            <a:lvl2pPr marL="542925" indent="-200025" defTabSz="685800">
              <a:spcBef>
                <a:spcPts val="700"/>
              </a:spcBef>
              <a:defRPr sz="2100"/>
            </a:lvl2pPr>
            <a:lvl3pPr marL="925830" indent="-240030" defTabSz="685800">
              <a:spcBef>
                <a:spcPts val="700"/>
              </a:spcBef>
              <a:defRPr sz="2100"/>
            </a:lvl3pPr>
            <a:lvl4pPr marL="1305657" indent="-276957" defTabSz="685800">
              <a:spcBef>
                <a:spcPts val="700"/>
              </a:spcBef>
              <a:defRPr sz="2100"/>
            </a:lvl4pPr>
            <a:lvl5pPr marL="1648557" indent="-276957" defTabSz="685800">
              <a:spcBef>
                <a:spcPts val="700"/>
              </a:spcBef>
              <a:defRPr sz="21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79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标题文本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287" name="正文级别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defTabSz="685800">
              <a:spcBef>
                <a:spcPts val="700"/>
              </a:spcBef>
              <a:buSzTx/>
              <a:buFontTx/>
              <a:buNone/>
              <a:defRPr b="1" sz="1800"/>
            </a:lvl1pPr>
            <a:lvl2pPr marL="0" indent="342900" defTabSz="685800">
              <a:spcBef>
                <a:spcPts val="700"/>
              </a:spcBef>
              <a:buSzTx/>
              <a:buFontTx/>
              <a:buNone/>
              <a:defRPr b="1" sz="1800"/>
            </a:lvl2pPr>
            <a:lvl3pPr marL="0" indent="685800" defTabSz="685800">
              <a:spcBef>
                <a:spcPts val="700"/>
              </a:spcBef>
              <a:buSzTx/>
              <a:buFontTx/>
              <a:buNone/>
              <a:defRPr b="1" sz="1800"/>
            </a:lvl3pPr>
            <a:lvl4pPr marL="0" indent="1028700" defTabSz="685800">
              <a:spcBef>
                <a:spcPts val="700"/>
              </a:spcBef>
              <a:buSzTx/>
              <a:buFontTx/>
              <a:buNone/>
              <a:defRPr b="1" sz="1800"/>
            </a:lvl4pPr>
            <a:lvl5pPr marL="0" indent="1371600" defTabSz="685800">
              <a:spcBef>
                <a:spcPts val="700"/>
              </a:spcBef>
              <a:buSzTx/>
              <a:buFontTx/>
              <a:buNone/>
              <a:defRPr b="1" sz="18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88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defTabSz="685800">
              <a:spcBef>
                <a:spcPts val="700"/>
              </a:spcBef>
              <a:buSzTx/>
              <a:buFontTx/>
              <a:buNone/>
              <a:defRPr b="1" sz="1800"/>
            </a:pPr>
          </a:p>
        </p:txBody>
      </p:sp>
      <p:sp>
        <p:nvSpPr>
          <p:cNvPr id="289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297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标题文本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defTabSz="685800">
              <a:defRPr sz="2400"/>
            </a:lvl1pPr>
          </a:lstStyle>
          <a:p>
            <a:pPr/>
            <a:r>
              <a:t>标题文本</a:t>
            </a:r>
          </a:p>
        </p:txBody>
      </p:sp>
      <p:sp>
        <p:nvSpPr>
          <p:cNvPr id="312" name="正文级别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171450" indent="-171450" defTabSz="685800">
              <a:spcBef>
                <a:spcPts val="700"/>
              </a:spcBef>
              <a:defRPr sz="2400"/>
            </a:lvl1pPr>
            <a:lvl2pPr marL="538842" indent="-195942" defTabSz="685800">
              <a:spcBef>
                <a:spcPts val="700"/>
              </a:spcBef>
              <a:defRPr sz="2400"/>
            </a:lvl2pPr>
            <a:lvl3pPr marL="914400" indent="-228600" defTabSz="685800">
              <a:spcBef>
                <a:spcPts val="700"/>
              </a:spcBef>
              <a:defRPr sz="2400"/>
            </a:lvl3pPr>
            <a:lvl4pPr marL="1303019" indent="-274319" defTabSz="685800">
              <a:spcBef>
                <a:spcPts val="700"/>
              </a:spcBef>
              <a:defRPr sz="2400"/>
            </a:lvl4pPr>
            <a:lvl5pPr marL="1645920" indent="-274320" defTabSz="685800">
              <a:spcBef>
                <a:spcPts val="700"/>
              </a:spcBef>
              <a:defRPr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3" name="文本占位符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FontTx/>
              <a:buNone/>
              <a:defRPr sz="1200"/>
            </a:pPr>
          </a:p>
        </p:txBody>
      </p:sp>
      <p:sp>
        <p:nvSpPr>
          <p:cNvPr id="31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标题文本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 defTabSz="685800">
              <a:defRPr sz="2400"/>
            </a:lvl1pPr>
          </a:lstStyle>
          <a:p>
            <a:pPr/>
            <a:r>
              <a:t>标题文本</a:t>
            </a:r>
          </a:p>
        </p:txBody>
      </p:sp>
      <p:sp>
        <p:nvSpPr>
          <p:cNvPr id="322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23" name="正文级别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 defTabSz="685800">
              <a:spcBef>
                <a:spcPts val="700"/>
              </a:spcBef>
              <a:buSzTx/>
              <a:buFontTx/>
              <a:buNone/>
              <a:defRPr sz="1200"/>
            </a:lvl1pPr>
            <a:lvl2pPr marL="0" indent="342900" defTabSz="685800">
              <a:spcBef>
                <a:spcPts val="700"/>
              </a:spcBef>
              <a:buSzTx/>
              <a:buFontTx/>
              <a:buNone/>
              <a:defRPr sz="1200"/>
            </a:lvl2pPr>
            <a:lvl3pPr marL="0" indent="685800" defTabSz="685800">
              <a:spcBef>
                <a:spcPts val="700"/>
              </a:spcBef>
              <a:buSzTx/>
              <a:buFontTx/>
              <a:buNone/>
              <a:defRPr sz="1200"/>
            </a:lvl3pPr>
            <a:lvl4pPr marL="0" indent="1028700" defTabSz="685800">
              <a:spcBef>
                <a:spcPts val="700"/>
              </a:spcBef>
              <a:buSzTx/>
              <a:buFontTx/>
              <a:buNone/>
              <a:defRPr sz="1200"/>
            </a:lvl4pPr>
            <a:lvl5pPr marL="0" indent="1371600" defTabSz="685800">
              <a:spcBef>
                <a:spcPts val="700"/>
              </a:spcBef>
              <a:buSzTx/>
              <a:buFontTx/>
              <a:buNone/>
              <a:defRPr sz="1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2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32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71450" indent="-171450" defTabSz="685800">
              <a:spcBef>
                <a:spcPts val="700"/>
              </a:spcBef>
              <a:defRPr sz="2100"/>
            </a:lvl1pPr>
            <a:lvl2pPr marL="542925" indent="-200025" defTabSz="685800">
              <a:spcBef>
                <a:spcPts val="700"/>
              </a:spcBef>
              <a:defRPr sz="2100"/>
            </a:lvl2pPr>
            <a:lvl3pPr marL="925830" indent="-240030" defTabSz="685800">
              <a:spcBef>
                <a:spcPts val="700"/>
              </a:spcBef>
              <a:defRPr sz="2100"/>
            </a:lvl3pPr>
            <a:lvl4pPr marL="1305657" indent="-276957" defTabSz="685800">
              <a:spcBef>
                <a:spcPts val="700"/>
              </a:spcBef>
              <a:defRPr sz="2100"/>
            </a:lvl4pPr>
            <a:lvl5pPr marL="1648557" indent="-276957" defTabSz="685800">
              <a:spcBef>
                <a:spcPts val="700"/>
              </a:spcBef>
              <a:defRPr sz="21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33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标题文本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41" name="正文级别 1…"/>
          <p:cNvSpPr txBox="1"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171450" indent="-171450" defTabSz="685800">
              <a:spcBef>
                <a:spcPts val="700"/>
              </a:spcBef>
              <a:defRPr sz="2100"/>
            </a:lvl1pPr>
            <a:lvl2pPr marL="542925" indent="-200025" defTabSz="685800">
              <a:spcBef>
                <a:spcPts val="700"/>
              </a:spcBef>
              <a:defRPr sz="2100"/>
            </a:lvl2pPr>
            <a:lvl3pPr marL="925830" indent="-240030" defTabSz="685800">
              <a:spcBef>
                <a:spcPts val="700"/>
              </a:spcBef>
              <a:defRPr sz="2100"/>
            </a:lvl3pPr>
            <a:lvl4pPr marL="1305657" indent="-276957" defTabSz="685800">
              <a:spcBef>
                <a:spcPts val="700"/>
              </a:spcBef>
              <a:defRPr sz="2100"/>
            </a:lvl4pPr>
            <a:lvl5pPr marL="1648557" indent="-276957" defTabSz="685800">
              <a:spcBef>
                <a:spcPts val="700"/>
              </a:spcBef>
              <a:defRPr sz="21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4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5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39" name="正文级别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5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6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7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8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9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39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0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1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2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3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48" name="正文级别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占位符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3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4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5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6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7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7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8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49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0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1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1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2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3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4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5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5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6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7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8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9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59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0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1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2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3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3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4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5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6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7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标题文本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73" name="正文级别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4" name="文本占位符 3"/>
          <p:cNvSpPr/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7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8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694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702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710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718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标题文本</a:t>
            </a:r>
          </a:p>
        </p:txBody>
      </p:sp>
      <p:sp>
        <p:nvSpPr>
          <p:cNvPr id="726" name="幻灯片编号"/>
          <p:cNvSpPr txBox="1"/>
          <p:nvPr>
            <p:ph type="sldNum" sz="quarter" idx="2"/>
          </p:nvPr>
        </p:nvSpPr>
        <p:spPr>
          <a:xfrm>
            <a:off x="11122523" y="6423342"/>
            <a:ext cx="231278" cy="23114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标题文本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标题文本</a:t>
            </a:r>
          </a:p>
        </p:txBody>
      </p:sp>
      <p:sp>
        <p:nvSpPr>
          <p:cNvPr id="83" name="图片占位符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正文级别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3" name="正文级别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DengXian Light"/>
          <a:ea typeface="DengXian Light"/>
          <a:cs typeface="DengXian Light"/>
          <a:sym typeface="DengXian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DengXian"/>
          <a:ea typeface="DengXian"/>
          <a:cs typeface="DengXian"/>
          <a:sym typeface="DengXi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engXi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5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2.png"/><Relationship Id="rId3" Type="http://schemas.openxmlformats.org/officeDocument/2006/relationships/image" Target="../media/image6.jpe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7.jpeg"/><Relationship Id="rId3" Type="http://schemas.openxmlformats.org/officeDocument/2006/relationships/image" Target="../media/image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10.jpeg"/><Relationship Id="rId3" Type="http://schemas.openxmlformats.org/officeDocument/2006/relationships/image" Target="../media/image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image" Target="../media/image16.png"/><Relationship Id="rId3" Type="http://schemas.openxmlformats.org/officeDocument/2006/relationships/image" Target="../media/image11.jpeg"/><Relationship Id="rId4" Type="http://schemas.openxmlformats.org/officeDocument/2006/relationships/image" Target="../media/image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image" Target="../media/image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image" Target="../media/image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20.png"/><Relationship Id="rId3" Type="http://schemas.openxmlformats.org/officeDocument/2006/relationships/image" Target="../media/image5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副标题 2"/>
          <p:cNvSpPr txBox="1"/>
          <p:nvPr>
            <p:ph type="subTitle" sz="quarter" idx="1"/>
          </p:nvPr>
        </p:nvSpPr>
        <p:spPr>
          <a:xfrm>
            <a:off x="878205" y="4912359"/>
            <a:ext cx="8162926" cy="1340486"/>
          </a:xfrm>
          <a:prstGeom prst="rect">
            <a:avLst/>
          </a:prstGeom>
        </p:spPr>
        <p:txBody>
          <a:bodyPr/>
          <a:lstStyle/>
          <a:p>
            <a:pPr algn="l" defTabSz="713231">
              <a:spcBef>
                <a:spcPts val="700"/>
              </a:spcBef>
              <a:defRPr b="1" sz="2184">
                <a:solidFill>
                  <a:srgbClr val="064A91"/>
                </a:solidFill>
              </a:defRPr>
            </a:pPr>
            <a:r>
              <a:t>授课教师：吴洪健</a:t>
            </a:r>
          </a:p>
          <a:p>
            <a:pPr algn="l" defTabSz="713231">
              <a:spcBef>
                <a:spcPts val="700"/>
              </a:spcBef>
              <a:defRPr sz="2184">
                <a:solidFill>
                  <a:srgbClr val="064A91"/>
                </a:solidFill>
              </a:defRPr>
            </a:pPr>
            <a:r>
              <a:t>教育部普通高等学校人文社会科学重点研究基地</a:t>
            </a:r>
          </a:p>
          <a:p>
            <a:pPr algn="l" defTabSz="713231">
              <a:spcBef>
                <a:spcPts val="400"/>
              </a:spcBef>
              <a:defRPr sz="2184">
                <a:solidFill>
                  <a:srgbClr val="064A91"/>
                </a:solidFill>
              </a:defRPr>
            </a:pPr>
            <a:r>
              <a:t>北京师范大学教师教育研究中心    </a:t>
            </a:r>
          </a:p>
        </p:txBody>
      </p:sp>
      <p:sp>
        <p:nvSpPr>
          <p:cNvPr id="736" name="矩形 33"/>
          <p:cNvSpPr txBox="1"/>
          <p:nvPr/>
        </p:nvSpPr>
        <p:spPr>
          <a:xfrm>
            <a:off x="878292" y="6410276"/>
            <a:ext cx="340614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737" name="文本框 26"/>
          <p:cNvSpPr txBox="1"/>
          <p:nvPr/>
        </p:nvSpPr>
        <p:spPr>
          <a:xfrm>
            <a:off x="830579" y="2341245"/>
            <a:ext cx="11361422" cy="183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200"/>
              </a:lnSpc>
              <a:spcBef>
                <a:spcPts val="3900"/>
              </a:spcBef>
              <a:defRPr b="1" spc="300" sz="5400">
                <a:solidFill>
                  <a:srgbClr val="064A91"/>
                </a:solidFill>
              </a:defRPr>
            </a:pPr>
            <a:r>
              <a:rPr b="0">
                <a:latin typeface="华文楷体"/>
                <a:ea typeface="华文楷体"/>
                <a:cs typeface="华文楷体"/>
                <a:sym typeface="华文楷体"/>
              </a:rPr>
              <a:t>做正向关注的领导者</a:t>
            </a:r>
          </a:p>
          <a:p>
            <a:pPr algn="ctr">
              <a:lnSpc>
                <a:spcPts val="5200"/>
              </a:lnSpc>
              <a:spcBef>
                <a:spcPts val="3900"/>
              </a:spcBef>
              <a:defRPr sz="3600">
                <a:solidFill>
                  <a:srgbClr val="064A91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—焦点解决在学校中的应用</a:t>
            </a:r>
          </a:p>
        </p:txBody>
      </p:sp>
      <p:pic>
        <p:nvPicPr>
          <p:cNvPr id="738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245" y="460548"/>
            <a:ext cx="24765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图片 1" descr="图片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28" y="69789"/>
            <a:ext cx="2403914" cy="853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pic>
        <p:nvPicPr>
          <p:cNvPr id="78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07865" y="1544319"/>
            <a:ext cx="3500756" cy="4950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85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pic>
        <p:nvPicPr>
          <p:cNvPr id="78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8239" y="1350644"/>
            <a:ext cx="7152642" cy="5310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sp>
        <p:nvSpPr>
          <p:cNvPr id="790" name="同样的信息有不同的解读…"/>
          <p:cNvSpPr txBox="1"/>
          <p:nvPr/>
        </p:nvSpPr>
        <p:spPr>
          <a:xfrm>
            <a:off x="649921" y="771206"/>
            <a:ext cx="9072565" cy="3774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400"/>
              </a:spcBef>
              <a:defRPr sz="40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pPr>
            <a:r>
              <a:t>  </a:t>
            </a:r>
          </a:p>
          <a:p>
            <a:pPr>
              <a:spcBef>
                <a:spcPts val="12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spcBef>
                <a:spcPts val="19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同样的信息有不同的解读</a:t>
            </a:r>
          </a:p>
          <a:p>
            <a:pPr>
              <a:spcBef>
                <a:spcPts val="19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同样的挑战有不同的应对</a:t>
            </a:r>
          </a:p>
          <a:p>
            <a:pPr>
              <a:spcBef>
                <a:spcPts val="19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哪些是有效的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文本框 4"/>
          <p:cNvSpPr txBox="1"/>
          <p:nvPr/>
        </p:nvSpPr>
        <p:spPr>
          <a:xfrm>
            <a:off x="2862445" y="2031228"/>
            <a:ext cx="6466709" cy="263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2B85"/>
                </a:solidFill>
              </a:defRPr>
            </a:pPr>
            <a:r>
              <a:t>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073C5"/>
                </a:solidFill>
              </a:defRPr>
            </a:pPr>
            <a:r>
              <a:t>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02B85"/>
                </a:solidFill>
              </a:defRPr>
            </a:pPr>
            <a:r>
              <a:t>学习资料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学习内容</a:t>
            </a:r>
          </a:p>
        </p:txBody>
      </p:sp>
      <p:sp>
        <p:nvSpPr>
          <p:cNvPr id="798" name="五步改善与家长的沟通"/>
          <p:cNvSpPr txBox="1"/>
          <p:nvPr/>
        </p:nvSpPr>
        <p:spPr>
          <a:xfrm>
            <a:off x="2136774" y="2214245"/>
            <a:ext cx="10253347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457200">
              <a:defRPr b="1" sz="3800">
                <a:solidFill>
                  <a:srgbClr val="2E509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二、焦点解决在学校中的应用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文本框 3"/>
          <p:cNvSpPr txBox="1"/>
          <p:nvPr/>
        </p:nvSpPr>
        <p:spPr>
          <a:xfrm>
            <a:off x="1807210" y="2425699"/>
            <a:ext cx="9577070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solidFill>
                  <a:srgbClr val="064A91"/>
                </a:solidFill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</a:p>
          <a:p>
            <a:pPr algn="ctr">
              <a:defRPr b="1" sz="3600">
                <a:solidFill>
                  <a:srgbClr val="064A91"/>
                </a:solidFill>
              </a:defRPr>
            </a:pPr>
          </a:p>
          <a:p>
            <a:pPr algn="ctr">
              <a:defRPr b="1" sz="3600">
                <a:solidFill>
                  <a:srgbClr val="064A91"/>
                </a:solidFill>
              </a:defRPr>
            </a:pPr>
            <a:r>
              <a:t>（</a:t>
            </a:r>
            <a:r>
              <a:t>Solution-focused Brief Therapy)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成组"/>
          <p:cNvGrpSpPr/>
          <p:nvPr/>
        </p:nvGrpSpPr>
        <p:grpSpPr>
          <a:xfrm>
            <a:off x="3335654" y="4467859"/>
            <a:ext cx="5202556" cy="1436371"/>
            <a:chOff x="0" y="0"/>
            <a:chExt cx="5202554" cy="1436369"/>
          </a:xfrm>
        </p:grpSpPr>
        <p:sp>
          <p:nvSpPr>
            <p:cNvPr id="803" name="圆角矩形"/>
            <p:cNvSpPr/>
            <p:nvPr/>
          </p:nvSpPr>
          <p:spPr>
            <a:xfrm>
              <a:off x="0" y="0"/>
              <a:ext cx="5202555" cy="1436370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04" name="不…"/>
            <p:cNvSpPr txBox="1"/>
            <p:nvPr/>
          </p:nvSpPr>
          <p:spPr>
            <a:xfrm>
              <a:off x="84645" y="70089"/>
              <a:ext cx="5033265" cy="1361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不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要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什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么</a:t>
              </a:r>
            </a:p>
          </p:txBody>
        </p:sp>
      </p:grpSp>
      <p:grpSp>
        <p:nvGrpSpPr>
          <p:cNvPr id="808" name="成组"/>
          <p:cNvGrpSpPr/>
          <p:nvPr/>
        </p:nvGrpSpPr>
        <p:grpSpPr>
          <a:xfrm>
            <a:off x="3336290" y="2603500"/>
            <a:ext cx="5202556" cy="1452881"/>
            <a:chOff x="0" y="0"/>
            <a:chExt cx="5202554" cy="1452880"/>
          </a:xfrm>
        </p:grpSpPr>
        <p:sp>
          <p:nvSpPr>
            <p:cNvPr id="806" name="圆角矩形"/>
            <p:cNvSpPr/>
            <p:nvPr/>
          </p:nvSpPr>
          <p:spPr>
            <a:xfrm>
              <a:off x="0" y="0"/>
              <a:ext cx="5202555" cy="1452881"/>
            </a:xfrm>
            <a:prstGeom prst="roundRect">
              <a:avLst>
                <a:gd name="adj" fmla="val 16667"/>
              </a:avLst>
            </a:prstGeom>
            <a:solidFill>
              <a:srgbClr val="F8CBAD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07" name="要…"/>
            <p:cNvSpPr txBox="1"/>
            <p:nvPr/>
          </p:nvSpPr>
          <p:spPr>
            <a:xfrm>
              <a:off x="86993" y="70894"/>
              <a:ext cx="5028568" cy="1043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要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什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么</a:t>
              </a:r>
            </a:p>
          </p:txBody>
        </p:sp>
      </p:grpSp>
      <p:pic>
        <p:nvPicPr>
          <p:cNvPr id="8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4404" y="2284095"/>
            <a:ext cx="4947286" cy="39287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2" name="成组"/>
          <p:cNvGrpSpPr/>
          <p:nvPr/>
        </p:nvGrpSpPr>
        <p:grpSpPr>
          <a:xfrm>
            <a:off x="5067617" y="6213157"/>
            <a:ext cx="1800227" cy="431802"/>
            <a:chOff x="0" y="0"/>
            <a:chExt cx="1800225" cy="431801"/>
          </a:xfrm>
        </p:grpSpPr>
        <p:sp>
          <p:nvSpPr>
            <p:cNvPr id="810" name="圆角矩形"/>
            <p:cNvSpPr/>
            <p:nvPr/>
          </p:nvSpPr>
          <p:spPr>
            <a:xfrm>
              <a:off x="0" y="0"/>
              <a:ext cx="1800226" cy="431802"/>
            </a:xfrm>
            <a:prstGeom prst="roundRect">
              <a:avLst>
                <a:gd name="adj" fmla="val 16667"/>
              </a:avLst>
            </a:prstGeom>
            <a:solidFill>
              <a:srgbClr val="E7E6E6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11" name="负面强化"/>
            <p:cNvSpPr txBox="1"/>
            <p:nvPr/>
          </p:nvSpPr>
          <p:spPr>
            <a:xfrm>
              <a:off x="21070" y="21070"/>
              <a:ext cx="1758085" cy="320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685800">
                <a:defRPr sz="13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/>
              <a:r>
                <a:t>    负面强化</a:t>
              </a:r>
            </a:p>
          </p:txBody>
        </p:sp>
      </p:grpSp>
      <p:grpSp>
        <p:nvGrpSpPr>
          <p:cNvPr id="815" name="成组"/>
          <p:cNvGrpSpPr/>
          <p:nvPr/>
        </p:nvGrpSpPr>
        <p:grpSpPr>
          <a:xfrm>
            <a:off x="5087937" y="1757679"/>
            <a:ext cx="1800227" cy="431801"/>
            <a:chOff x="0" y="0"/>
            <a:chExt cx="1800225" cy="431800"/>
          </a:xfrm>
        </p:grpSpPr>
        <p:sp>
          <p:nvSpPr>
            <p:cNvPr id="813" name="圆角矩形"/>
            <p:cNvSpPr/>
            <p:nvPr/>
          </p:nvSpPr>
          <p:spPr>
            <a:xfrm>
              <a:off x="0" y="0"/>
              <a:ext cx="1800226" cy="431800"/>
            </a:xfrm>
            <a:prstGeom prst="roundRect">
              <a:avLst>
                <a:gd name="adj" fmla="val 16667"/>
              </a:avLst>
            </a:prstGeom>
            <a:solidFill>
              <a:srgbClr val="C5E0B4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14" name="正面强化"/>
            <p:cNvSpPr txBox="1"/>
            <p:nvPr/>
          </p:nvSpPr>
          <p:spPr>
            <a:xfrm>
              <a:off x="21070" y="21069"/>
              <a:ext cx="1758085" cy="320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defTabSz="685800">
                <a:defRPr sz="1300"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/>
              <a:r>
                <a:t>    正面强化</a:t>
              </a:r>
            </a:p>
          </p:txBody>
        </p:sp>
      </p:grpSp>
      <p:grpSp>
        <p:nvGrpSpPr>
          <p:cNvPr id="818" name="成组"/>
          <p:cNvGrpSpPr/>
          <p:nvPr/>
        </p:nvGrpSpPr>
        <p:grpSpPr>
          <a:xfrm>
            <a:off x="1833879" y="3778250"/>
            <a:ext cx="1296990" cy="939800"/>
            <a:chOff x="0" y="0"/>
            <a:chExt cx="1296988" cy="939800"/>
          </a:xfrm>
        </p:grpSpPr>
        <p:sp>
          <p:nvSpPr>
            <p:cNvPr id="816" name="圆角矩形"/>
            <p:cNvSpPr/>
            <p:nvPr/>
          </p:nvSpPr>
          <p:spPr>
            <a:xfrm>
              <a:off x="0" y="0"/>
              <a:ext cx="1296989" cy="939800"/>
            </a:xfrm>
            <a:prstGeom prst="roundRect">
              <a:avLst>
                <a:gd name="adj" fmla="val 16667"/>
              </a:avLst>
            </a:prstGeom>
            <a:solidFill>
              <a:srgbClr val="D9D9D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17" name="被动接受…"/>
            <p:cNvSpPr txBox="1"/>
            <p:nvPr/>
          </p:nvSpPr>
          <p:spPr>
            <a:xfrm>
              <a:off x="45859" y="45857"/>
              <a:ext cx="1205271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被动接受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无目标</a:t>
              </a:r>
            </a:p>
          </p:txBody>
        </p:sp>
      </p:grpSp>
      <p:grpSp>
        <p:nvGrpSpPr>
          <p:cNvPr id="821" name="成组"/>
          <p:cNvGrpSpPr/>
          <p:nvPr/>
        </p:nvGrpSpPr>
        <p:grpSpPr>
          <a:xfrm>
            <a:off x="8780461" y="3778250"/>
            <a:ext cx="1271590" cy="939800"/>
            <a:chOff x="0" y="0"/>
            <a:chExt cx="1271588" cy="939800"/>
          </a:xfrm>
        </p:grpSpPr>
        <p:sp>
          <p:nvSpPr>
            <p:cNvPr id="819" name="圆角矩形"/>
            <p:cNvSpPr/>
            <p:nvPr/>
          </p:nvSpPr>
          <p:spPr>
            <a:xfrm>
              <a:off x="0" y="0"/>
              <a:ext cx="1271589" cy="939800"/>
            </a:xfrm>
            <a:prstGeom prst="roundRect">
              <a:avLst>
                <a:gd name="adj" fmla="val 16667"/>
              </a:avLst>
            </a:prstGeom>
            <a:solidFill>
              <a:srgbClr val="C5E0B4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685800">
                <a:defRPr>
                  <a:latin typeface="+mj-lt"/>
                  <a:ea typeface="+mj-ea"/>
                  <a:cs typeface="+mj-cs"/>
                  <a:sym typeface="Calibri"/>
                </a:defRPr>
              </a:pPr>
            </a:p>
          </p:txBody>
        </p:sp>
        <p:sp>
          <p:nvSpPr>
            <p:cNvPr id="820" name="主动卷入…"/>
            <p:cNvSpPr txBox="1"/>
            <p:nvPr/>
          </p:nvSpPr>
          <p:spPr>
            <a:xfrm>
              <a:off x="45858" y="45857"/>
              <a:ext cx="1179873" cy="72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主动卷入</a:t>
              </a:r>
            </a:p>
            <a:p>
              <a:pPr defTabSz="685800">
                <a:defRPr>
                  <a:latin typeface="宋体"/>
                  <a:ea typeface="宋体"/>
                  <a:cs typeface="宋体"/>
                  <a:sym typeface="宋体"/>
                </a:defRPr>
              </a:pPr>
              <a:r>
                <a:t>有目标</a:t>
              </a:r>
            </a:p>
          </p:txBody>
        </p:sp>
      </p:grpSp>
      <p:pic>
        <p:nvPicPr>
          <p:cNvPr id="822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五步改善与家长的沟通"/>
          <p:cNvSpPr txBox="1"/>
          <p:nvPr/>
        </p:nvSpPr>
        <p:spPr>
          <a:xfrm>
            <a:off x="2148475" y="227965"/>
            <a:ext cx="663901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矩形 100"/>
          <p:cNvSpPr/>
          <p:nvPr/>
        </p:nvSpPr>
        <p:spPr>
          <a:xfrm>
            <a:off x="-805368" y="3765441"/>
            <a:ext cx="622491" cy="1112071"/>
          </a:xfrm>
          <a:prstGeom prst="rect">
            <a:avLst/>
          </a:prstGeom>
          <a:solidFill>
            <a:srgbClr val="12B19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</a:p>
        </p:txBody>
      </p:sp>
      <p:sp>
        <p:nvSpPr>
          <p:cNvPr id="826" name="矩形 101"/>
          <p:cNvSpPr/>
          <p:nvPr/>
        </p:nvSpPr>
        <p:spPr>
          <a:xfrm>
            <a:off x="-805368" y="4877503"/>
            <a:ext cx="622491" cy="1112071"/>
          </a:xfrm>
          <a:prstGeom prst="rect">
            <a:avLst/>
          </a:prstGeom>
          <a:solidFill>
            <a:srgbClr val="288DB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</a:p>
        </p:txBody>
      </p:sp>
      <p:sp>
        <p:nvSpPr>
          <p:cNvPr id="827" name="矩形 102"/>
          <p:cNvSpPr/>
          <p:nvPr/>
        </p:nvSpPr>
        <p:spPr>
          <a:xfrm>
            <a:off x="-805368" y="2698237"/>
            <a:ext cx="622491" cy="1112071"/>
          </a:xfrm>
          <a:prstGeom prst="rect">
            <a:avLst/>
          </a:prstGeom>
          <a:solidFill>
            <a:srgbClr val="E0454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</a:p>
        </p:txBody>
      </p:sp>
      <p:sp>
        <p:nvSpPr>
          <p:cNvPr id="828" name="矩形 103"/>
          <p:cNvSpPr/>
          <p:nvPr/>
        </p:nvSpPr>
        <p:spPr>
          <a:xfrm>
            <a:off x="-805368" y="1753354"/>
            <a:ext cx="622491" cy="1112069"/>
          </a:xfrm>
          <a:prstGeom prst="rect">
            <a:avLst/>
          </a:prstGeom>
          <a:solidFill>
            <a:srgbClr val="FDB52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</a:p>
        </p:txBody>
      </p:sp>
      <p:sp>
        <p:nvSpPr>
          <p:cNvPr id="829" name="五步改善与家长的沟通"/>
          <p:cNvSpPr txBox="1"/>
          <p:nvPr/>
        </p:nvSpPr>
        <p:spPr>
          <a:xfrm>
            <a:off x="2116090" y="1546225"/>
            <a:ext cx="7959899" cy="764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一、后疫情学生心理健康面临的挑战 </a:t>
            </a:r>
          </a:p>
        </p:txBody>
      </p:sp>
      <p:pic>
        <p:nvPicPr>
          <p:cNvPr id="830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31" name="解构与重新建构（体验活动）"/>
          <p:cNvSpPr txBox="1"/>
          <p:nvPr/>
        </p:nvSpPr>
        <p:spPr>
          <a:xfrm>
            <a:off x="445769" y="1258251"/>
            <a:ext cx="8496301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400"/>
              </a:spcBef>
              <a:defRPr sz="40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pPr>
            <a:r>
              <a:t> </a:t>
            </a:r>
            <a:r>
              <a:rPr>
                <a:solidFill>
                  <a:srgbClr val="0000FF"/>
                </a:solidFill>
              </a:rPr>
              <a:t>解构与重新建构（体验活动） </a:t>
            </a:r>
          </a:p>
        </p:txBody>
      </p:sp>
      <p:pic>
        <p:nvPicPr>
          <p:cNvPr id="83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6967" y="2698431"/>
            <a:ext cx="1933577" cy="2744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5" name="成组"/>
          <p:cNvGrpSpPr/>
          <p:nvPr/>
        </p:nvGrpSpPr>
        <p:grpSpPr>
          <a:xfrm>
            <a:off x="4389754" y="2310764"/>
            <a:ext cx="2663826" cy="3455990"/>
            <a:chOff x="0" y="0"/>
            <a:chExt cx="2663825" cy="3455989"/>
          </a:xfrm>
        </p:grpSpPr>
        <p:sp>
          <p:nvSpPr>
            <p:cNvPr id="833" name="矩形"/>
            <p:cNvSpPr/>
            <p:nvPr/>
          </p:nvSpPr>
          <p:spPr>
            <a:xfrm>
              <a:off x="0" y="0"/>
              <a:ext cx="2663825" cy="345599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BBDCA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</p:txBody>
        </p:sp>
        <p:sp>
          <p:nvSpPr>
            <p:cNvPr id="834" name="攻击…"/>
            <p:cNvSpPr txBox="1"/>
            <p:nvPr/>
          </p:nvSpPr>
          <p:spPr>
            <a:xfrm>
              <a:off x="0" y="-1"/>
              <a:ext cx="2663825" cy="3444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等线"/>
                  <a:ea typeface="等线"/>
                  <a:cs typeface="等线"/>
                  <a:sym typeface="等线"/>
                </a:defRPr>
              </a:pPr>
              <a:r>
                <a:t>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攻击</a:t>
              </a:r>
              <a:endParaRPr b="1"/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>
                  <a:latin typeface="等线"/>
                  <a:ea typeface="等线"/>
                  <a:cs typeface="等线"/>
                  <a:sym typeface="等线"/>
                </a:defRPr>
              </a:pPr>
              <a:r>
                <a:t> 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攻击</a:t>
              </a:r>
            </a:p>
          </p:txBody>
        </p:sp>
      </p:grpSp>
      <p:pic>
        <p:nvPicPr>
          <p:cNvPr id="836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1062" y="2683827"/>
            <a:ext cx="1862139" cy="2641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9" name="成组"/>
          <p:cNvGrpSpPr/>
          <p:nvPr/>
        </p:nvGrpSpPr>
        <p:grpSpPr>
          <a:xfrm>
            <a:off x="8208326" y="2276474"/>
            <a:ext cx="2663827" cy="3455990"/>
            <a:chOff x="0" y="0"/>
            <a:chExt cx="2663825" cy="3455989"/>
          </a:xfrm>
        </p:grpSpPr>
        <p:sp>
          <p:nvSpPr>
            <p:cNvPr id="837" name="矩形"/>
            <p:cNvSpPr/>
            <p:nvPr/>
          </p:nvSpPr>
          <p:spPr>
            <a:xfrm>
              <a:off x="0" y="0"/>
              <a:ext cx="2663826" cy="345599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BBDCA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</p:txBody>
        </p:sp>
        <p:sp>
          <p:nvSpPr>
            <p:cNvPr id="838" name="欢快…"/>
            <p:cNvSpPr txBox="1"/>
            <p:nvPr/>
          </p:nvSpPr>
          <p:spPr>
            <a:xfrm>
              <a:off x="0" y="-1"/>
              <a:ext cx="2663826" cy="3444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>
                  <a:latin typeface="等线"/>
                  <a:ea typeface="等线"/>
                  <a:cs typeface="等线"/>
                  <a:sym typeface="等线"/>
                </a:defRPr>
              </a:pPr>
              <a:r>
                <a:t>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   欢快</a:t>
              </a:r>
              <a:endParaRPr b="1"/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 b="1">
                  <a:latin typeface="等线"/>
                  <a:ea typeface="等线"/>
                  <a:cs typeface="等线"/>
                  <a:sym typeface="等线"/>
                </a:defRPr>
              </a:pPr>
            </a:p>
            <a:p>
              <a:pPr>
                <a:defRPr>
                  <a:latin typeface="等线"/>
                  <a:ea typeface="等线"/>
                  <a:cs typeface="等线"/>
                  <a:sym typeface="等线"/>
                </a:defRPr>
              </a:pPr>
              <a:r>
                <a:t> 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欢快</a:t>
              </a:r>
            </a:p>
          </p:txBody>
        </p:sp>
      </p:grpSp>
      <p:pic>
        <p:nvPicPr>
          <p:cNvPr id="840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09330" y="2683827"/>
            <a:ext cx="1860551" cy="2641602"/>
          </a:xfrm>
          <a:prstGeom prst="rect">
            <a:avLst/>
          </a:prstGeom>
          <a:ln w="12700">
            <a:miter lim="400000"/>
          </a:ln>
        </p:spPr>
      </p:pic>
      <p:sp>
        <p:nvSpPr>
          <p:cNvPr id="841" name="五步改善与家长的沟通"/>
          <p:cNvSpPr txBox="1"/>
          <p:nvPr/>
        </p:nvSpPr>
        <p:spPr>
          <a:xfrm>
            <a:off x="2148475" y="227965"/>
            <a:ext cx="663901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0" grpId="4"/>
      <p:bldP build="whole" bldLvl="1" animBg="1" rev="0" advAuto="0" spid="839" grpId="3"/>
      <p:bldP build="whole" bldLvl="1" animBg="1" rev="0" advAuto="0" spid="836" grpId="2"/>
      <p:bldP build="whole" bldLvl="1" animBg="1" rev="0" advAuto="0" spid="8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8211" y="2133600"/>
            <a:ext cx="2101852" cy="29511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48" name="成组"/>
          <p:cNvGrpSpPr/>
          <p:nvPr/>
        </p:nvGrpSpPr>
        <p:grpSpPr>
          <a:xfrm>
            <a:off x="4654549" y="1773236"/>
            <a:ext cx="2881316" cy="3723639"/>
            <a:chOff x="0" y="0"/>
            <a:chExt cx="2881314" cy="3723638"/>
          </a:xfrm>
        </p:grpSpPr>
        <p:sp>
          <p:nvSpPr>
            <p:cNvPr id="846" name="矩形"/>
            <p:cNvSpPr/>
            <p:nvPr/>
          </p:nvSpPr>
          <p:spPr>
            <a:xfrm>
              <a:off x="0" y="0"/>
              <a:ext cx="2881315" cy="367189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BBDCA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847" name="亲密…"/>
            <p:cNvSpPr txBox="1"/>
            <p:nvPr/>
          </p:nvSpPr>
          <p:spPr>
            <a:xfrm>
              <a:off x="0" y="0"/>
              <a:ext cx="2881315" cy="3723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  <a:r>
                <a:t> 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亲密</a:t>
              </a:r>
              <a:endParaRPr b="1"/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/>
              <a:r>
                <a:t> 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亲密</a:t>
              </a:r>
            </a:p>
          </p:txBody>
        </p:sp>
      </p:grpSp>
      <p:pic>
        <p:nvPicPr>
          <p:cNvPr id="84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987" y="2133600"/>
            <a:ext cx="2108202" cy="29622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2" name="成组"/>
          <p:cNvGrpSpPr/>
          <p:nvPr/>
        </p:nvGrpSpPr>
        <p:grpSpPr>
          <a:xfrm>
            <a:off x="7845424" y="1773236"/>
            <a:ext cx="2881316" cy="3723639"/>
            <a:chOff x="0" y="0"/>
            <a:chExt cx="2881314" cy="3723638"/>
          </a:xfrm>
        </p:grpSpPr>
        <p:sp>
          <p:nvSpPr>
            <p:cNvPr id="850" name="矩形"/>
            <p:cNvSpPr/>
            <p:nvPr/>
          </p:nvSpPr>
          <p:spPr>
            <a:xfrm>
              <a:off x="0" y="0"/>
              <a:ext cx="2881315" cy="367189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BBDCA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851" name="危险…"/>
            <p:cNvSpPr txBox="1"/>
            <p:nvPr/>
          </p:nvSpPr>
          <p:spPr>
            <a:xfrm>
              <a:off x="0" y="0"/>
              <a:ext cx="2881315" cy="3723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/>
              <a:r>
                <a:t>   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危险</a:t>
              </a:r>
              <a:endParaRPr b="1"/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>
                <a:defRPr b="1"/>
              </a:pPr>
            </a:p>
            <a:p>
              <a:pPr/>
              <a:r>
                <a:t>                  </a:t>
              </a:r>
              <a:r>
                <a:rPr>
                  <a:latin typeface="华文细黑"/>
                  <a:ea typeface="华文细黑"/>
                  <a:cs typeface="华文细黑"/>
                  <a:sym typeface="华文细黑"/>
                </a:rPr>
                <a:t>危险</a:t>
              </a:r>
            </a:p>
          </p:txBody>
        </p:sp>
      </p:grpSp>
      <p:pic>
        <p:nvPicPr>
          <p:cNvPr id="85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31186" y="2157411"/>
            <a:ext cx="2109789" cy="2962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54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55" name="五步改善与家长的沟通"/>
          <p:cNvSpPr txBox="1"/>
          <p:nvPr/>
        </p:nvSpPr>
        <p:spPr>
          <a:xfrm>
            <a:off x="2148475" y="227965"/>
            <a:ext cx="663901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5" grpId="1"/>
      <p:bldP build="whole" bldLvl="1" animBg="1" rev="0" advAuto="0" spid="849" grpId="3"/>
      <p:bldP build="whole" bldLvl="1" animBg="1" rev="0" advAuto="0" spid="848" grpId="2"/>
      <p:bldP build="whole" bldLvl="1" animBg="1" rev="0" advAuto="0" spid="852" grpId="4"/>
      <p:bldP build="whole" bldLvl="1" animBg="1" rev="0" advAuto="0" spid="853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993775"/>
            <a:ext cx="8783639" cy="9144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58" name="表格"/>
          <p:cNvGraphicFramePr/>
          <p:nvPr/>
        </p:nvGraphicFramePr>
        <p:xfrm>
          <a:off x="2424111" y="1849436"/>
          <a:ext cx="7659371" cy="3733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830320"/>
                <a:gridCol w="3829050"/>
              </a:tblGrid>
              <a:tr h="678180">
                <a:tc>
                  <a:txBody>
                    <a:bodyPr/>
                    <a:lstStyle/>
                    <a:p>
                      <a:pPr algn="l" defTabSz="685800">
                        <a:defRPr sz="1800"/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以问题为焦点</a:t>
                      </a:r>
                    </a:p>
                  </a:txBody>
                  <a:tcPr marL="34301" marR="34301" marT="34301" marB="34301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1800"/>
                      </a:pPr>
                      <a:r>
                        <a:rPr sz="4000">
                          <a:solidFill>
                            <a:srgbClr val="0000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以解决为焦点</a:t>
                      </a:r>
                    </a:p>
                  </a:txBody>
                  <a:tcPr marL="34301" marR="34301" marT="34301" marB="34301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055620">
                <a:tc>
                  <a:txBody>
                    <a:bodyPr/>
                    <a:lstStyle/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一种可能性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抱怨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只看问题、缺点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被控制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原因很复杂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不知道怎么办</a:t>
                      </a:r>
                    </a:p>
                  </a:txBody>
                  <a:tcPr marL="34301" marR="34301" marT="34301" marB="34301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多种可能性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看未来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何时没有问题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正向特质与优势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什么有效</a:t>
                      </a:r>
                    </a:p>
                    <a:p>
                      <a:pPr algn="l" defTabSz="685800">
                        <a:defRPr sz="28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行动第一小步</a:t>
                      </a:r>
                    </a:p>
                  </a:txBody>
                  <a:tcPr marL="34301" marR="34301" marT="34301" marB="34301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59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五步改善与家长的沟通"/>
          <p:cNvSpPr txBox="1"/>
          <p:nvPr/>
        </p:nvSpPr>
        <p:spPr>
          <a:xfrm>
            <a:off x="2148475" y="227965"/>
            <a:ext cx="663901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文本框 4"/>
          <p:cNvSpPr txBox="1"/>
          <p:nvPr/>
        </p:nvSpPr>
        <p:spPr>
          <a:xfrm>
            <a:off x="2862445" y="2031228"/>
            <a:ext cx="6466709" cy="263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2B85"/>
                </a:solidFill>
              </a:defRPr>
            </a:pPr>
            <a:r>
              <a:t>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64A91"/>
                </a:solidFill>
              </a:defRPr>
            </a:pPr>
            <a:r>
              <a:t>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64A91"/>
                </a:solidFill>
              </a:defRPr>
            </a:pPr>
            <a:r>
              <a:t>学习资料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993775"/>
            <a:ext cx="8783639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焦点解决的起源和发展…"/>
          <p:cNvSpPr txBox="1"/>
          <p:nvPr/>
        </p:nvSpPr>
        <p:spPr>
          <a:xfrm>
            <a:off x="1800225" y="1290955"/>
            <a:ext cx="8807450" cy="1228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900"/>
              </a:spcBef>
              <a:defRPr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pPr>
            <a:r>
              <a:t> </a:t>
            </a:r>
            <a:r>
              <a:rPr sz="2800"/>
              <a:t>焦点解决的起源和发展</a:t>
            </a:r>
            <a:endParaRPr sz="2800"/>
          </a:p>
          <a:p>
            <a:pPr>
              <a:spcBef>
                <a:spcPts val="1900"/>
              </a:spcBef>
              <a:defRPr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pPr>
            <a:r>
              <a:t>（</a:t>
            </a:r>
            <a:r>
              <a: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Solution-Focused Brief Therapy</a:t>
            </a:r>
            <a:r>
              <a:rPr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——</a:t>
            </a:r>
            <a:r>
              <a:rPr b="1" sz="2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SFBT</a:t>
            </a:r>
            <a:r>
              <a:t>） </a:t>
            </a:r>
          </a:p>
        </p:txBody>
      </p:sp>
      <p:sp>
        <p:nvSpPr>
          <p:cNvPr id="864" name="20世纪80年代起源于美国密尔沃基短期家庭研究中心"/>
          <p:cNvSpPr txBox="1"/>
          <p:nvPr/>
        </p:nvSpPr>
        <p:spPr>
          <a:xfrm>
            <a:off x="1052512" y="6168390"/>
            <a:ext cx="9293226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b="1" sz="2400">
                <a:solidFill>
                  <a:srgbClr val="064A91"/>
                </a:solidFill>
              </a:defRPr>
            </a:pPr>
            <a:r>
              <a:t>20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世纪</a:t>
            </a:r>
            <a:r>
              <a:t>80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年代起源于美国密尔沃基短期家庭研究中心</a:t>
            </a:r>
          </a:p>
        </p:txBody>
      </p:sp>
      <p:sp>
        <p:nvSpPr>
          <p:cNvPr id="865" name="Steve de Shazer"/>
          <p:cNvSpPr txBox="1"/>
          <p:nvPr/>
        </p:nvSpPr>
        <p:spPr>
          <a:xfrm>
            <a:off x="1800224" y="5623876"/>
            <a:ext cx="2506665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/>
            </a:lvl1pPr>
          </a:lstStyle>
          <a:p>
            <a:pPr/>
            <a:r>
              <a:t> Steve de Shazer</a:t>
            </a:r>
          </a:p>
        </p:txBody>
      </p:sp>
      <p:sp>
        <p:nvSpPr>
          <p:cNvPr id="866" name="Insoo Kim Berg"/>
          <p:cNvSpPr txBox="1"/>
          <p:nvPr/>
        </p:nvSpPr>
        <p:spPr>
          <a:xfrm>
            <a:off x="4506595" y="5623876"/>
            <a:ext cx="2384426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/>
            </a:lvl1pPr>
          </a:lstStyle>
          <a:p>
            <a:pPr/>
            <a:r>
              <a:t>Insoo Kim Berg</a:t>
            </a:r>
          </a:p>
        </p:txBody>
      </p:sp>
      <p:pic>
        <p:nvPicPr>
          <p:cNvPr id="867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9535" y="2472054"/>
            <a:ext cx="3074989" cy="3151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29157" y="3356609"/>
            <a:ext cx="3889377" cy="2266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图片 3" descr="图片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五步改善与家长的沟通"/>
          <p:cNvSpPr txBox="1"/>
          <p:nvPr/>
        </p:nvSpPr>
        <p:spPr>
          <a:xfrm>
            <a:off x="2148475" y="227965"/>
            <a:ext cx="663901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圆角矩形"/>
          <p:cNvSpPr/>
          <p:nvPr/>
        </p:nvSpPr>
        <p:spPr>
          <a:xfrm>
            <a:off x="7645400" y="3784600"/>
            <a:ext cx="214314" cy="2143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</a:p>
        </p:txBody>
      </p:sp>
      <p:sp>
        <p:nvSpPr>
          <p:cNvPr id="873" name="圆角矩形"/>
          <p:cNvSpPr/>
          <p:nvPr/>
        </p:nvSpPr>
        <p:spPr>
          <a:xfrm>
            <a:off x="7431086" y="3998912"/>
            <a:ext cx="214314" cy="21431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</a:p>
        </p:txBody>
      </p:sp>
      <p:sp>
        <p:nvSpPr>
          <p:cNvPr id="874" name="文本"/>
          <p:cNvSpPr txBox="1"/>
          <p:nvPr/>
        </p:nvSpPr>
        <p:spPr>
          <a:xfrm>
            <a:off x="3149599" y="2035174"/>
            <a:ext cx="208914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1900"/>
              </a:spcBef>
              <a:defRPr sz="3300">
                <a:solidFill>
                  <a:srgbClr val="002060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75" name="焦点解决               问题导向"/>
          <p:cNvSpPr txBox="1"/>
          <p:nvPr/>
        </p:nvSpPr>
        <p:spPr>
          <a:xfrm>
            <a:off x="1243011" y="1529081"/>
            <a:ext cx="6172203" cy="110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/>
            <a:r>
              <a:t>                </a:t>
            </a:r>
            <a:r>
              <a:rPr sz="28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rPr>
              <a:t>焦点解决</a:t>
            </a:r>
            <a:br>
              <a:rPr sz="28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rPr>
            </a:br>
            <a:r>
              <a:rPr sz="2800"/>
              <a:t>              </a:t>
            </a:r>
            <a:r>
              <a:rPr sz="2800">
                <a:latin typeface="宋体"/>
                <a:ea typeface="宋体"/>
                <a:cs typeface="宋体"/>
                <a:sym typeface="宋体"/>
              </a:rPr>
              <a:t>问题导向</a:t>
            </a:r>
          </a:p>
        </p:txBody>
      </p:sp>
      <p:sp>
        <p:nvSpPr>
          <p:cNvPr id="876" name="线条"/>
          <p:cNvSpPr/>
          <p:nvPr/>
        </p:nvSpPr>
        <p:spPr>
          <a:xfrm>
            <a:off x="2019299" y="3132136"/>
            <a:ext cx="5395914" cy="150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459" fill="norm" stroke="1" extrusionOk="0">
                <a:moveTo>
                  <a:pt x="0" y="19154"/>
                </a:moveTo>
                <a:cubicBezTo>
                  <a:pt x="13" y="18914"/>
                  <a:pt x="28" y="18675"/>
                  <a:pt x="40" y="18434"/>
                </a:cubicBezTo>
                <a:cubicBezTo>
                  <a:pt x="64" y="17963"/>
                  <a:pt x="88" y="17324"/>
                  <a:pt x="121" y="16850"/>
                </a:cubicBezTo>
                <a:cubicBezTo>
                  <a:pt x="131" y="16702"/>
                  <a:pt x="150" y="16563"/>
                  <a:pt x="161" y="16418"/>
                </a:cubicBezTo>
                <a:cubicBezTo>
                  <a:pt x="177" y="16227"/>
                  <a:pt x="187" y="16032"/>
                  <a:pt x="202" y="15841"/>
                </a:cubicBezTo>
                <a:cubicBezTo>
                  <a:pt x="213" y="15696"/>
                  <a:pt x="232" y="15557"/>
                  <a:pt x="242" y="15409"/>
                </a:cubicBezTo>
                <a:cubicBezTo>
                  <a:pt x="306" y="14499"/>
                  <a:pt x="225" y="14894"/>
                  <a:pt x="363" y="14401"/>
                </a:cubicBezTo>
                <a:cubicBezTo>
                  <a:pt x="390" y="14113"/>
                  <a:pt x="397" y="13790"/>
                  <a:pt x="444" y="13537"/>
                </a:cubicBezTo>
                <a:cubicBezTo>
                  <a:pt x="498" y="13249"/>
                  <a:pt x="575" y="13002"/>
                  <a:pt x="605" y="12673"/>
                </a:cubicBezTo>
                <a:cubicBezTo>
                  <a:pt x="619" y="12529"/>
                  <a:pt x="627" y="12377"/>
                  <a:pt x="646" y="12241"/>
                </a:cubicBezTo>
                <a:cubicBezTo>
                  <a:pt x="848" y="10795"/>
                  <a:pt x="595" y="13000"/>
                  <a:pt x="807" y="11233"/>
                </a:cubicBezTo>
                <a:cubicBezTo>
                  <a:pt x="824" y="11093"/>
                  <a:pt x="825" y="10929"/>
                  <a:pt x="847" y="10801"/>
                </a:cubicBezTo>
                <a:cubicBezTo>
                  <a:pt x="1130" y="9216"/>
                  <a:pt x="1009" y="10153"/>
                  <a:pt x="1211" y="9073"/>
                </a:cubicBezTo>
                <a:cubicBezTo>
                  <a:pt x="1237" y="8929"/>
                  <a:pt x="1270" y="8796"/>
                  <a:pt x="1291" y="8641"/>
                </a:cubicBezTo>
                <a:cubicBezTo>
                  <a:pt x="1357" y="8172"/>
                  <a:pt x="1297" y="8189"/>
                  <a:pt x="1412" y="7777"/>
                </a:cubicBezTo>
                <a:cubicBezTo>
                  <a:pt x="1447" y="7654"/>
                  <a:pt x="1493" y="7585"/>
                  <a:pt x="1533" y="7489"/>
                </a:cubicBezTo>
                <a:cubicBezTo>
                  <a:pt x="1619" y="6270"/>
                  <a:pt x="1502" y="7510"/>
                  <a:pt x="1695" y="6481"/>
                </a:cubicBezTo>
                <a:cubicBezTo>
                  <a:pt x="1791" y="5964"/>
                  <a:pt x="1664" y="6015"/>
                  <a:pt x="1816" y="5472"/>
                </a:cubicBezTo>
                <a:cubicBezTo>
                  <a:pt x="1884" y="5228"/>
                  <a:pt x="2058" y="4896"/>
                  <a:pt x="2058" y="4896"/>
                </a:cubicBezTo>
                <a:cubicBezTo>
                  <a:pt x="2129" y="4137"/>
                  <a:pt x="2051" y="4751"/>
                  <a:pt x="2219" y="4032"/>
                </a:cubicBezTo>
                <a:cubicBezTo>
                  <a:pt x="2334" y="3542"/>
                  <a:pt x="2276" y="3543"/>
                  <a:pt x="2421" y="3024"/>
                </a:cubicBezTo>
                <a:cubicBezTo>
                  <a:pt x="2455" y="2902"/>
                  <a:pt x="2508" y="2859"/>
                  <a:pt x="2542" y="2736"/>
                </a:cubicBezTo>
                <a:cubicBezTo>
                  <a:pt x="2590" y="2566"/>
                  <a:pt x="2620" y="2342"/>
                  <a:pt x="2663" y="2160"/>
                </a:cubicBezTo>
                <a:cubicBezTo>
                  <a:pt x="2730" y="1881"/>
                  <a:pt x="2812" y="1607"/>
                  <a:pt x="2905" y="1440"/>
                </a:cubicBezTo>
                <a:cubicBezTo>
                  <a:pt x="2943" y="1372"/>
                  <a:pt x="2986" y="1344"/>
                  <a:pt x="3026" y="1296"/>
                </a:cubicBezTo>
                <a:cubicBezTo>
                  <a:pt x="3154" y="611"/>
                  <a:pt x="3061" y="919"/>
                  <a:pt x="3349" y="576"/>
                </a:cubicBezTo>
                <a:lnTo>
                  <a:pt x="3470" y="432"/>
                </a:lnTo>
                <a:cubicBezTo>
                  <a:pt x="4180" y="662"/>
                  <a:pt x="3709" y="387"/>
                  <a:pt x="4035" y="720"/>
                </a:cubicBezTo>
                <a:cubicBezTo>
                  <a:pt x="4096" y="781"/>
                  <a:pt x="4253" y="893"/>
                  <a:pt x="4318" y="1008"/>
                </a:cubicBezTo>
                <a:cubicBezTo>
                  <a:pt x="4361" y="1085"/>
                  <a:pt x="4398" y="1200"/>
                  <a:pt x="4439" y="1296"/>
                </a:cubicBezTo>
                <a:cubicBezTo>
                  <a:pt x="4535" y="2323"/>
                  <a:pt x="4399" y="1081"/>
                  <a:pt x="4600" y="2160"/>
                </a:cubicBezTo>
                <a:cubicBezTo>
                  <a:pt x="4624" y="2286"/>
                  <a:pt x="4622" y="2456"/>
                  <a:pt x="4641" y="2592"/>
                </a:cubicBezTo>
                <a:cubicBezTo>
                  <a:pt x="4662" y="2747"/>
                  <a:pt x="4702" y="2866"/>
                  <a:pt x="4721" y="3024"/>
                </a:cubicBezTo>
                <a:cubicBezTo>
                  <a:pt x="4756" y="3302"/>
                  <a:pt x="4775" y="3600"/>
                  <a:pt x="4802" y="3888"/>
                </a:cubicBezTo>
                <a:lnTo>
                  <a:pt x="4842" y="4320"/>
                </a:lnTo>
                <a:cubicBezTo>
                  <a:pt x="4856" y="4704"/>
                  <a:pt x="4865" y="5091"/>
                  <a:pt x="4883" y="5472"/>
                </a:cubicBezTo>
                <a:cubicBezTo>
                  <a:pt x="4892" y="5668"/>
                  <a:pt x="4913" y="5854"/>
                  <a:pt x="4923" y="6048"/>
                </a:cubicBezTo>
                <a:cubicBezTo>
                  <a:pt x="4940" y="6382"/>
                  <a:pt x="4945" y="6724"/>
                  <a:pt x="4963" y="7057"/>
                </a:cubicBezTo>
                <a:cubicBezTo>
                  <a:pt x="4972" y="7205"/>
                  <a:pt x="4993" y="7341"/>
                  <a:pt x="5004" y="7489"/>
                </a:cubicBezTo>
                <a:lnTo>
                  <a:pt x="5084" y="8641"/>
                </a:lnTo>
                <a:cubicBezTo>
                  <a:pt x="5094" y="8836"/>
                  <a:pt x="5132" y="9807"/>
                  <a:pt x="5165" y="10081"/>
                </a:cubicBezTo>
                <a:cubicBezTo>
                  <a:pt x="5184" y="10240"/>
                  <a:pt x="5219" y="10369"/>
                  <a:pt x="5246" y="10513"/>
                </a:cubicBezTo>
                <a:cubicBezTo>
                  <a:pt x="5255" y="10638"/>
                  <a:pt x="5301" y="11360"/>
                  <a:pt x="5327" y="11521"/>
                </a:cubicBezTo>
                <a:cubicBezTo>
                  <a:pt x="5360" y="11729"/>
                  <a:pt x="5414" y="11890"/>
                  <a:pt x="5448" y="12097"/>
                </a:cubicBezTo>
                <a:cubicBezTo>
                  <a:pt x="5508" y="12468"/>
                  <a:pt x="5542" y="12892"/>
                  <a:pt x="5609" y="13249"/>
                </a:cubicBezTo>
                <a:lnTo>
                  <a:pt x="5690" y="13681"/>
                </a:lnTo>
                <a:cubicBezTo>
                  <a:pt x="5703" y="13873"/>
                  <a:pt x="5700" y="14091"/>
                  <a:pt x="5730" y="14257"/>
                </a:cubicBezTo>
                <a:cubicBezTo>
                  <a:pt x="5962" y="15544"/>
                  <a:pt x="5944" y="15438"/>
                  <a:pt x="6174" y="15985"/>
                </a:cubicBezTo>
                <a:cubicBezTo>
                  <a:pt x="6201" y="16129"/>
                  <a:pt x="6217" y="16309"/>
                  <a:pt x="6255" y="16418"/>
                </a:cubicBezTo>
                <a:cubicBezTo>
                  <a:pt x="6288" y="16512"/>
                  <a:pt x="6338" y="16494"/>
                  <a:pt x="6376" y="16562"/>
                </a:cubicBezTo>
                <a:cubicBezTo>
                  <a:pt x="6488" y="16762"/>
                  <a:pt x="6529" y="16963"/>
                  <a:pt x="6618" y="17282"/>
                </a:cubicBezTo>
                <a:cubicBezTo>
                  <a:pt x="6709" y="18256"/>
                  <a:pt x="6581" y="17267"/>
                  <a:pt x="6779" y="17858"/>
                </a:cubicBezTo>
                <a:cubicBezTo>
                  <a:pt x="7072" y="18730"/>
                  <a:pt x="6744" y="18248"/>
                  <a:pt x="7021" y="18578"/>
                </a:cubicBezTo>
                <a:cubicBezTo>
                  <a:pt x="7062" y="18722"/>
                  <a:pt x="7095" y="18897"/>
                  <a:pt x="7142" y="19010"/>
                </a:cubicBezTo>
                <a:cubicBezTo>
                  <a:pt x="7178" y="19094"/>
                  <a:pt x="7221" y="19154"/>
                  <a:pt x="7264" y="19154"/>
                </a:cubicBezTo>
                <a:cubicBezTo>
                  <a:pt x="7466" y="19154"/>
                  <a:pt x="7667" y="19058"/>
                  <a:pt x="7869" y="19010"/>
                </a:cubicBezTo>
                <a:cubicBezTo>
                  <a:pt x="7936" y="18770"/>
                  <a:pt x="8048" y="18619"/>
                  <a:pt x="8071" y="18290"/>
                </a:cubicBezTo>
                <a:cubicBezTo>
                  <a:pt x="8109" y="17741"/>
                  <a:pt x="8092" y="17708"/>
                  <a:pt x="8192" y="17282"/>
                </a:cubicBezTo>
                <a:cubicBezTo>
                  <a:pt x="8228" y="17125"/>
                  <a:pt x="8276" y="17006"/>
                  <a:pt x="8313" y="16850"/>
                </a:cubicBezTo>
                <a:cubicBezTo>
                  <a:pt x="8503" y="16033"/>
                  <a:pt x="8277" y="16828"/>
                  <a:pt x="8474" y="15841"/>
                </a:cubicBezTo>
                <a:cubicBezTo>
                  <a:pt x="8804" y="14192"/>
                  <a:pt x="8371" y="16807"/>
                  <a:pt x="8716" y="14833"/>
                </a:cubicBezTo>
                <a:cubicBezTo>
                  <a:pt x="8748" y="14651"/>
                  <a:pt x="8767" y="14444"/>
                  <a:pt x="8797" y="14257"/>
                </a:cubicBezTo>
                <a:cubicBezTo>
                  <a:pt x="8821" y="14107"/>
                  <a:pt x="8851" y="13969"/>
                  <a:pt x="8878" y="13825"/>
                </a:cubicBezTo>
                <a:cubicBezTo>
                  <a:pt x="8891" y="13681"/>
                  <a:pt x="8906" y="13539"/>
                  <a:pt x="8918" y="13393"/>
                </a:cubicBezTo>
                <a:cubicBezTo>
                  <a:pt x="8933" y="13203"/>
                  <a:pt x="8924" y="12972"/>
                  <a:pt x="8958" y="12817"/>
                </a:cubicBezTo>
                <a:cubicBezTo>
                  <a:pt x="8985" y="12699"/>
                  <a:pt x="9039" y="12721"/>
                  <a:pt x="9079" y="12673"/>
                </a:cubicBezTo>
                <a:cubicBezTo>
                  <a:pt x="9215" y="11221"/>
                  <a:pt x="9008" y="13473"/>
                  <a:pt x="9160" y="11665"/>
                </a:cubicBezTo>
                <a:cubicBezTo>
                  <a:pt x="9185" y="11374"/>
                  <a:pt x="9211" y="11085"/>
                  <a:pt x="9241" y="10801"/>
                </a:cubicBezTo>
                <a:cubicBezTo>
                  <a:pt x="9292" y="10317"/>
                  <a:pt x="9402" y="9361"/>
                  <a:pt x="9402" y="9361"/>
                </a:cubicBezTo>
                <a:cubicBezTo>
                  <a:pt x="9416" y="8593"/>
                  <a:pt x="9418" y="7821"/>
                  <a:pt x="9443" y="7057"/>
                </a:cubicBezTo>
                <a:cubicBezTo>
                  <a:pt x="9458" y="6570"/>
                  <a:pt x="9507" y="6103"/>
                  <a:pt x="9523" y="5616"/>
                </a:cubicBezTo>
                <a:cubicBezTo>
                  <a:pt x="9550" y="4800"/>
                  <a:pt x="9565" y="3978"/>
                  <a:pt x="9604" y="3168"/>
                </a:cubicBezTo>
                <a:cubicBezTo>
                  <a:pt x="9619" y="2869"/>
                  <a:pt x="9658" y="2592"/>
                  <a:pt x="9685" y="2304"/>
                </a:cubicBezTo>
                <a:lnTo>
                  <a:pt x="9725" y="1872"/>
                </a:lnTo>
                <a:cubicBezTo>
                  <a:pt x="9739" y="1728"/>
                  <a:pt x="9740" y="1561"/>
                  <a:pt x="9765" y="1440"/>
                </a:cubicBezTo>
                <a:cubicBezTo>
                  <a:pt x="9806" y="1248"/>
                  <a:pt x="9843" y="1048"/>
                  <a:pt x="9886" y="864"/>
                </a:cubicBezTo>
                <a:cubicBezTo>
                  <a:pt x="9911" y="760"/>
                  <a:pt x="9935" y="646"/>
                  <a:pt x="9967" y="576"/>
                </a:cubicBezTo>
                <a:cubicBezTo>
                  <a:pt x="10004" y="498"/>
                  <a:pt x="10049" y="492"/>
                  <a:pt x="10088" y="432"/>
                </a:cubicBezTo>
                <a:cubicBezTo>
                  <a:pt x="10437" y="-102"/>
                  <a:pt x="10087" y="338"/>
                  <a:pt x="10371" y="0"/>
                </a:cubicBezTo>
                <a:cubicBezTo>
                  <a:pt x="10599" y="48"/>
                  <a:pt x="10830" y="23"/>
                  <a:pt x="11057" y="144"/>
                </a:cubicBezTo>
                <a:cubicBezTo>
                  <a:pt x="11105" y="170"/>
                  <a:pt x="11138" y="331"/>
                  <a:pt x="11178" y="432"/>
                </a:cubicBezTo>
                <a:cubicBezTo>
                  <a:pt x="11232" y="571"/>
                  <a:pt x="11284" y="724"/>
                  <a:pt x="11339" y="864"/>
                </a:cubicBezTo>
                <a:cubicBezTo>
                  <a:pt x="11437" y="1113"/>
                  <a:pt x="11469" y="1119"/>
                  <a:pt x="11541" y="1440"/>
                </a:cubicBezTo>
                <a:cubicBezTo>
                  <a:pt x="11625" y="1815"/>
                  <a:pt x="11675" y="2304"/>
                  <a:pt x="11783" y="2592"/>
                </a:cubicBezTo>
                <a:lnTo>
                  <a:pt x="11944" y="3024"/>
                </a:lnTo>
                <a:cubicBezTo>
                  <a:pt x="12044" y="4445"/>
                  <a:pt x="11911" y="2971"/>
                  <a:pt x="12066" y="3888"/>
                </a:cubicBezTo>
                <a:cubicBezTo>
                  <a:pt x="12087" y="4018"/>
                  <a:pt x="12085" y="4188"/>
                  <a:pt x="12106" y="4320"/>
                </a:cubicBezTo>
                <a:cubicBezTo>
                  <a:pt x="12153" y="4623"/>
                  <a:pt x="12213" y="4896"/>
                  <a:pt x="12267" y="5184"/>
                </a:cubicBezTo>
                <a:lnTo>
                  <a:pt x="12348" y="5616"/>
                </a:lnTo>
                <a:cubicBezTo>
                  <a:pt x="12354" y="5720"/>
                  <a:pt x="12393" y="6579"/>
                  <a:pt x="12429" y="6769"/>
                </a:cubicBezTo>
                <a:cubicBezTo>
                  <a:pt x="12460" y="6938"/>
                  <a:pt x="12509" y="7057"/>
                  <a:pt x="12550" y="7201"/>
                </a:cubicBezTo>
                <a:cubicBezTo>
                  <a:pt x="12685" y="8653"/>
                  <a:pt x="12478" y="6400"/>
                  <a:pt x="12630" y="8209"/>
                </a:cubicBezTo>
                <a:cubicBezTo>
                  <a:pt x="12655" y="8499"/>
                  <a:pt x="12664" y="8820"/>
                  <a:pt x="12711" y="9073"/>
                </a:cubicBezTo>
                <a:cubicBezTo>
                  <a:pt x="12738" y="9217"/>
                  <a:pt x="12770" y="9350"/>
                  <a:pt x="12792" y="9505"/>
                </a:cubicBezTo>
                <a:cubicBezTo>
                  <a:pt x="12867" y="10038"/>
                  <a:pt x="12786" y="10015"/>
                  <a:pt x="12953" y="10513"/>
                </a:cubicBezTo>
                <a:cubicBezTo>
                  <a:pt x="12986" y="10610"/>
                  <a:pt x="13034" y="10609"/>
                  <a:pt x="13074" y="10657"/>
                </a:cubicBezTo>
                <a:cubicBezTo>
                  <a:pt x="13249" y="10609"/>
                  <a:pt x="13426" y="10622"/>
                  <a:pt x="13599" y="10513"/>
                </a:cubicBezTo>
                <a:cubicBezTo>
                  <a:pt x="13754" y="10415"/>
                  <a:pt x="13798" y="10064"/>
                  <a:pt x="13881" y="9649"/>
                </a:cubicBezTo>
                <a:cubicBezTo>
                  <a:pt x="13910" y="9508"/>
                  <a:pt x="13928" y="9339"/>
                  <a:pt x="13962" y="9217"/>
                </a:cubicBezTo>
                <a:cubicBezTo>
                  <a:pt x="13996" y="9094"/>
                  <a:pt x="14043" y="9025"/>
                  <a:pt x="14083" y="8929"/>
                </a:cubicBezTo>
                <a:cubicBezTo>
                  <a:pt x="14164" y="8495"/>
                  <a:pt x="14183" y="8432"/>
                  <a:pt x="14245" y="7921"/>
                </a:cubicBezTo>
                <a:cubicBezTo>
                  <a:pt x="14261" y="7781"/>
                  <a:pt x="14268" y="7628"/>
                  <a:pt x="14285" y="7489"/>
                </a:cubicBezTo>
                <a:cubicBezTo>
                  <a:pt x="14309" y="7291"/>
                  <a:pt x="14345" y="7114"/>
                  <a:pt x="14366" y="6913"/>
                </a:cubicBezTo>
                <a:cubicBezTo>
                  <a:pt x="14385" y="6727"/>
                  <a:pt x="14384" y="6518"/>
                  <a:pt x="14406" y="6336"/>
                </a:cubicBezTo>
                <a:cubicBezTo>
                  <a:pt x="14425" y="6177"/>
                  <a:pt x="14465" y="6059"/>
                  <a:pt x="14487" y="5904"/>
                </a:cubicBezTo>
                <a:cubicBezTo>
                  <a:pt x="14603" y="5071"/>
                  <a:pt x="14419" y="5859"/>
                  <a:pt x="14648" y="5040"/>
                </a:cubicBezTo>
                <a:cubicBezTo>
                  <a:pt x="14671" y="4553"/>
                  <a:pt x="14672" y="4004"/>
                  <a:pt x="14769" y="3600"/>
                </a:cubicBezTo>
                <a:cubicBezTo>
                  <a:pt x="14813" y="3418"/>
                  <a:pt x="14877" y="3312"/>
                  <a:pt x="14931" y="3168"/>
                </a:cubicBezTo>
                <a:cubicBezTo>
                  <a:pt x="15010" y="2034"/>
                  <a:pt x="14889" y="3027"/>
                  <a:pt x="15173" y="2448"/>
                </a:cubicBezTo>
                <a:cubicBezTo>
                  <a:pt x="15215" y="2362"/>
                  <a:pt x="15219" y="2138"/>
                  <a:pt x="15253" y="2016"/>
                </a:cubicBezTo>
                <a:cubicBezTo>
                  <a:pt x="15288" y="1894"/>
                  <a:pt x="15337" y="1839"/>
                  <a:pt x="15374" y="1728"/>
                </a:cubicBezTo>
                <a:cubicBezTo>
                  <a:pt x="15418" y="1598"/>
                  <a:pt x="15446" y="1397"/>
                  <a:pt x="15496" y="1296"/>
                </a:cubicBezTo>
                <a:cubicBezTo>
                  <a:pt x="15544" y="1198"/>
                  <a:pt x="15604" y="1209"/>
                  <a:pt x="15657" y="1152"/>
                </a:cubicBezTo>
                <a:cubicBezTo>
                  <a:pt x="16148" y="626"/>
                  <a:pt x="15688" y="1052"/>
                  <a:pt x="16060" y="720"/>
                </a:cubicBezTo>
                <a:cubicBezTo>
                  <a:pt x="16356" y="768"/>
                  <a:pt x="16655" y="703"/>
                  <a:pt x="16948" y="864"/>
                </a:cubicBezTo>
                <a:cubicBezTo>
                  <a:pt x="17015" y="900"/>
                  <a:pt x="17055" y="1156"/>
                  <a:pt x="17110" y="1296"/>
                </a:cubicBezTo>
                <a:cubicBezTo>
                  <a:pt x="17149" y="1397"/>
                  <a:pt x="17195" y="1468"/>
                  <a:pt x="17231" y="1584"/>
                </a:cubicBezTo>
                <a:cubicBezTo>
                  <a:pt x="17330" y="1902"/>
                  <a:pt x="17402" y="2328"/>
                  <a:pt x="17513" y="2592"/>
                </a:cubicBezTo>
                <a:cubicBezTo>
                  <a:pt x="17554" y="2688"/>
                  <a:pt x="17598" y="2765"/>
                  <a:pt x="17634" y="2880"/>
                </a:cubicBezTo>
                <a:cubicBezTo>
                  <a:pt x="17720" y="3151"/>
                  <a:pt x="17796" y="3456"/>
                  <a:pt x="17876" y="3744"/>
                </a:cubicBezTo>
                <a:cubicBezTo>
                  <a:pt x="17903" y="3840"/>
                  <a:pt x="17934" y="3924"/>
                  <a:pt x="17957" y="4032"/>
                </a:cubicBezTo>
                <a:cubicBezTo>
                  <a:pt x="18107" y="4747"/>
                  <a:pt x="18041" y="4409"/>
                  <a:pt x="18159" y="5040"/>
                </a:cubicBezTo>
                <a:cubicBezTo>
                  <a:pt x="18274" y="7104"/>
                  <a:pt x="18113" y="4548"/>
                  <a:pt x="18280" y="6336"/>
                </a:cubicBezTo>
                <a:cubicBezTo>
                  <a:pt x="18302" y="6569"/>
                  <a:pt x="18305" y="6818"/>
                  <a:pt x="18320" y="7057"/>
                </a:cubicBezTo>
                <a:cubicBezTo>
                  <a:pt x="18332" y="7250"/>
                  <a:pt x="18347" y="7441"/>
                  <a:pt x="18361" y="7633"/>
                </a:cubicBezTo>
                <a:cubicBezTo>
                  <a:pt x="18370" y="8019"/>
                  <a:pt x="18359" y="9205"/>
                  <a:pt x="18441" y="9793"/>
                </a:cubicBezTo>
                <a:cubicBezTo>
                  <a:pt x="18463" y="9948"/>
                  <a:pt x="18491" y="10092"/>
                  <a:pt x="18522" y="10225"/>
                </a:cubicBezTo>
                <a:cubicBezTo>
                  <a:pt x="18559" y="10381"/>
                  <a:pt x="18603" y="10513"/>
                  <a:pt x="18643" y="10657"/>
                </a:cubicBezTo>
                <a:cubicBezTo>
                  <a:pt x="18792" y="11719"/>
                  <a:pt x="18681" y="11081"/>
                  <a:pt x="19047" y="12385"/>
                </a:cubicBezTo>
                <a:cubicBezTo>
                  <a:pt x="19154" y="12961"/>
                  <a:pt x="19087" y="12721"/>
                  <a:pt x="19248" y="13105"/>
                </a:cubicBezTo>
                <a:cubicBezTo>
                  <a:pt x="19275" y="13249"/>
                  <a:pt x="19293" y="13423"/>
                  <a:pt x="19329" y="13537"/>
                </a:cubicBezTo>
                <a:cubicBezTo>
                  <a:pt x="19402" y="13765"/>
                  <a:pt x="19571" y="14113"/>
                  <a:pt x="19571" y="14113"/>
                </a:cubicBezTo>
                <a:cubicBezTo>
                  <a:pt x="19727" y="14945"/>
                  <a:pt x="19564" y="14193"/>
                  <a:pt x="19773" y="14833"/>
                </a:cubicBezTo>
                <a:cubicBezTo>
                  <a:pt x="19831" y="15010"/>
                  <a:pt x="19877" y="15231"/>
                  <a:pt x="19934" y="15409"/>
                </a:cubicBezTo>
                <a:cubicBezTo>
                  <a:pt x="20409" y="16893"/>
                  <a:pt x="19712" y="14473"/>
                  <a:pt x="20298" y="16562"/>
                </a:cubicBezTo>
                <a:cubicBezTo>
                  <a:pt x="20598" y="17634"/>
                  <a:pt x="20229" y="16276"/>
                  <a:pt x="20540" y="17570"/>
                </a:cubicBezTo>
                <a:cubicBezTo>
                  <a:pt x="20577" y="17724"/>
                  <a:pt x="20624" y="17845"/>
                  <a:pt x="20661" y="18002"/>
                </a:cubicBezTo>
                <a:cubicBezTo>
                  <a:pt x="20692" y="18135"/>
                  <a:pt x="20709" y="18303"/>
                  <a:pt x="20741" y="18434"/>
                </a:cubicBezTo>
                <a:cubicBezTo>
                  <a:pt x="20804" y="18689"/>
                  <a:pt x="20876" y="18914"/>
                  <a:pt x="20943" y="19154"/>
                </a:cubicBezTo>
                <a:lnTo>
                  <a:pt x="21064" y="19586"/>
                </a:lnTo>
                <a:cubicBezTo>
                  <a:pt x="21105" y="19730"/>
                  <a:pt x="21138" y="19905"/>
                  <a:pt x="21185" y="20018"/>
                </a:cubicBezTo>
                <a:lnTo>
                  <a:pt x="21306" y="20306"/>
                </a:lnTo>
                <a:cubicBezTo>
                  <a:pt x="21385" y="21147"/>
                  <a:pt x="21285" y="20375"/>
                  <a:pt x="21468" y="21026"/>
                </a:cubicBezTo>
                <a:cubicBezTo>
                  <a:pt x="21600" y="21498"/>
                  <a:pt x="21488" y="21458"/>
                  <a:pt x="21589" y="21458"/>
                </a:cubicBezTo>
              </a:path>
            </a:pathLst>
          </a:custGeom>
          <a:ln w="12700">
            <a:solidFill>
              <a:srgbClr val="508C13"/>
            </a:solidFill>
            <a:miter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877" name="椭圆形"/>
          <p:cNvSpPr/>
          <p:nvPr/>
        </p:nvSpPr>
        <p:spPr>
          <a:xfrm>
            <a:off x="4527549" y="3005136"/>
            <a:ext cx="379416" cy="339727"/>
          </a:xfrm>
          <a:prstGeom prst="ellipse">
            <a:avLst/>
          </a:prstGeom>
          <a:solidFill>
            <a:srgbClr val="FF6600"/>
          </a:solidFill>
          <a:ln w="12700">
            <a:solidFill>
              <a:srgbClr val="508C13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8" name="椭圆形"/>
          <p:cNvSpPr/>
          <p:nvPr/>
        </p:nvSpPr>
        <p:spPr>
          <a:xfrm>
            <a:off x="2801936" y="3124200"/>
            <a:ext cx="377827" cy="339726"/>
          </a:xfrm>
          <a:prstGeom prst="ellipse">
            <a:avLst/>
          </a:prstGeom>
          <a:solidFill>
            <a:srgbClr val="FF6600"/>
          </a:solidFill>
          <a:ln w="12700">
            <a:solidFill>
              <a:srgbClr val="508C13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79" name="椭圆形"/>
          <p:cNvSpPr/>
          <p:nvPr/>
        </p:nvSpPr>
        <p:spPr>
          <a:xfrm>
            <a:off x="5927724" y="3051175"/>
            <a:ext cx="377828" cy="339726"/>
          </a:xfrm>
          <a:prstGeom prst="ellipse">
            <a:avLst/>
          </a:prstGeom>
          <a:solidFill>
            <a:srgbClr val="FF6600"/>
          </a:solidFill>
          <a:ln w="12700">
            <a:solidFill>
              <a:srgbClr val="508C13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0" name="矩形"/>
          <p:cNvSpPr/>
          <p:nvPr/>
        </p:nvSpPr>
        <p:spPr>
          <a:xfrm>
            <a:off x="5132387" y="3786187"/>
            <a:ext cx="619127" cy="271464"/>
          </a:xfrm>
          <a:prstGeom prst="rect">
            <a:avLst/>
          </a:prstGeom>
          <a:solidFill>
            <a:srgbClr val="404040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1" name="椭圆形"/>
          <p:cNvSpPr/>
          <p:nvPr/>
        </p:nvSpPr>
        <p:spPr>
          <a:xfrm>
            <a:off x="3665537" y="1593850"/>
            <a:ext cx="377827" cy="339726"/>
          </a:xfrm>
          <a:prstGeom prst="ellipse">
            <a:avLst/>
          </a:prstGeom>
          <a:solidFill>
            <a:srgbClr val="FF6600"/>
          </a:solidFill>
          <a:ln w="12700">
            <a:solidFill>
              <a:srgbClr val="508C13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2" name="矩形"/>
          <p:cNvSpPr/>
          <p:nvPr/>
        </p:nvSpPr>
        <p:spPr>
          <a:xfrm>
            <a:off x="3524248" y="2020886"/>
            <a:ext cx="619128" cy="269877"/>
          </a:xfrm>
          <a:prstGeom prst="rect">
            <a:avLst/>
          </a:prstGeom>
          <a:solidFill>
            <a:srgbClr val="595959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3" name="矩形"/>
          <p:cNvSpPr/>
          <p:nvPr/>
        </p:nvSpPr>
        <p:spPr>
          <a:xfrm>
            <a:off x="3600448" y="4308475"/>
            <a:ext cx="619128" cy="269875"/>
          </a:xfrm>
          <a:prstGeom prst="rect">
            <a:avLst/>
          </a:prstGeom>
          <a:solidFill>
            <a:srgbClr val="595959"/>
          </a:solidFill>
          <a:ln w="12700">
            <a:solidFill>
              <a:srgbClr val="000000"/>
            </a:solidFill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4" name="未来导向…"/>
          <p:cNvSpPr txBox="1"/>
          <p:nvPr/>
        </p:nvSpPr>
        <p:spPr>
          <a:xfrm>
            <a:off x="7645400" y="2509836"/>
            <a:ext cx="3405188" cy="2099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imes"/>
              <a:buChar char="✓"/>
              <a:defRPr sz="24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未来导向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imes"/>
              <a:buChar char="✓"/>
              <a:defRPr sz="24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资源导向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imes"/>
              <a:buChar char="✓"/>
              <a:defRPr sz="24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变化导向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Times"/>
              <a:buChar char="✓"/>
              <a:defRPr sz="240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以终为始</a:t>
            </a:r>
          </a:p>
        </p:txBody>
      </p:sp>
      <p:pic>
        <p:nvPicPr>
          <p:cNvPr id="885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886" name="五步改善与家长的沟通"/>
          <p:cNvSpPr txBox="1"/>
          <p:nvPr/>
        </p:nvSpPr>
        <p:spPr>
          <a:xfrm>
            <a:off x="2148475" y="227965"/>
            <a:ext cx="6639018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一、焦点解决</a:t>
            </a:r>
            <a:r>
              <a:t>——</a:t>
            </a:r>
            <a:r>
              <a:t>从警察到教练</a:t>
            </a:r>
            <a:r>
              <a:rPr sz="3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副标题 2"/>
          <p:cNvSpPr txBox="1"/>
          <p:nvPr>
            <p:ph type="subTitle" sz="quarter" idx="1"/>
          </p:nvPr>
        </p:nvSpPr>
        <p:spPr>
          <a:xfrm>
            <a:off x="878205" y="4912359"/>
            <a:ext cx="8162926" cy="1340486"/>
          </a:xfrm>
          <a:prstGeom prst="rect">
            <a:avLst/>
          </a:prstGeom>
        </p:spPr>
        <p:txBody>
          <a:bodyPr/>
          <a:lstStyle/>
          <a:p>
            <a:pPr algn="l" defTabSz="713231">
              <a:spcBef>
                <a:spcPts val="700"/>
              </a:spcBef>
              <a:defRPr b="1" sz="2184">
                <a:solidFill>
                  <a:srgbClr val="064A91"/>
                </a:solidFill>
              </a:defRPr>
            </a:pPr>
            <a:r>
              <a:t>授课教师：吴洪健</a:t>
            </a:r>
          </a:p>
          <a:p>
            <a:pPr algn="l" defTabSz="713231">
              <a:spcBef>
                <a:spcPts val="700"/>
              </a:spcBef>
              <a:defRPr sz="2184">
                <a:solidFill>
                  <a:srgbClr val="064A91"/>
                </a:solidFill>
              </a:defRPr>
            </a:pPr>
            <a:r>
              <a:t>教育部普通高等学校人文社会科学重点研究基地</a:t>
            </a:r>
          </a:p>
          <a:p>
            <a:pPr algn="l" defTabSz="713231">
              <a:spcBef>
                <a:spcPts val="400"/>
              </a:spcBef>
              <a:defRPr sz="2184">
                <a:solidFill>
                  <a:srgbClr val="064A91"/>
                </a:solidFill>
              </a:defRPr>
            </a:pPr>
            <a:r>
              <a:t>北京师范大学教师教育研究中心    </a:t>
            </a:r>
          </a:p>
        </p:txBody>
      </p:sp>
      <p:sp>
        <p:nvSpPr>
          <p:cNvPr id="889" name="矩形 33"/>
          <p:cNvSpPr txBox="1"/>
          <p:nvPr/>
        </p:nvSpPr>
        <p:spPr>
          <a:xfrm>
            <a:off x="878292" y="6410276"/>
            <a:ext cx="3406141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890" name="文本框 26"/>
          <p:cNvSpPr txBox="1"/>
          <p:nvPr/>
        </p:nvSpPr>
        <p:spPr>
          <a:xfrm>
            <a:off x="830579" y="2341245"/>
            <a:ext cx="11361422" cy="1839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5200"/>
              </a:lnSpc>
              <a:spcBef>
                <a:spcPts val="3900"/>
              </a:spcBef>
              <a:defRPr b="1" spc="300" sz="5400">
                <a:solidFill>
                  <a:srgbClr val="064A91"/>
                </a:solidFill>
              </a:defRPr>
            </a:pPr>
            <a:r>
              <a:rPr b="0">
                <a:latin typeface="华文楷体"/>
                <a:ea typeface="华文楷体"/>
                <a:cs typeface="华文楷体"/>
                <a:sym typeface="华文楷体"/>
              </a:rPr>
              <a:t>做正向关注的领导者</a:t>
            </a:r>
          </a:p>
          <a:p>
            <a:pPr algn="ctr">
              <a:lnSpc>
                <a:spcPts val="5200"/>
              </a:lnSpc>
              <a:spcBef>
                <a:spcPts val="3900"/>
              </a:spcBef>
              <a:defRPr sz="3600">
                <a:solidFill>
                  <a:srgbClr val="064A91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—焦点解决在学校中的应用</a:t>
            </a:r>
          </a:p>
        </p:txBody>
      </p:sp>
      <p:pic>
        <p:nvPicPr>
          <p:cNvPr id="891" name="图片 8" descr="图片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245" y="460548"/>
            <a:ext cx="24765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92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图片 1" descr="图片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528" y="69789"/>
            <a:ext cx="2403914" cy="853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96" name="五步改善与家长的沟通"/>
          <p:cNvSpPr txBox="1"/>
          <p:nvPr/>
        </p:nvSpPr>
        <p:spPr>
          <a:xfrm>
            <a:off x="2675525" y="2791461"/>
            <a:ext cx="231161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600">
                <a:solidFill>
                  <a:srgbClr val="2E509B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897" name="转换跑道"/>
          <p:cNvSpPr txBox="1"/>
          <p:nvPr/>
        </p:nvSpPr>
        <p:spPr>
          <a:xfrm>
            <a:off x="3579496" y="2931161"/>
            <a:ext cx="6047737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defRPr b="1" sz="3600">
                <a:solidFill>
                  <a:srgbClr val="2E509B"/>
                </a:solidFill>
              </a:defRPr>
            </a:lvl1pPr>
          </a:lstStyle>
          <a:p>
            <a:pPr/>
            <a:r>
              <a:t>二、焦点解决在学校中的应用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1" name="圆角矩形"/>
          <p:cNvSpPr/>
          <p:nvPr/>
        </p:nvSpPr>
        <p:spPr>
          <a:xfrm>
            <a:off x="2895600" y="1108075"/>
            <a:ext cx="6210300" cy="4214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2" name="（一）正向期待： 想要什么…"/>
          <p:cNvSpPr txBox="1"/>
          <p:nvPr/>
        </p:nvSpPr>
        <p:spPr>
          <a:xfrm>
            <a:off x="2014537" y="1614011"/>
            <a:ext cx="9001126" cy="428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（一）正向期待： 想要什么 </a:t>
            </a:r>
          </a:p>
          <a:p>
            <a:pPr>
              <a:lnSpc>
                <a:spcPct val="150000"/>
              </a:lnSpc>
              <a:buSzPct val="100000"/>
              <a:buChar char="◆"/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你是怎么做到的？（理解不容易）</a:t>
            </a:r>
          </a:p>
          <a:p>
            <a:pPr>
              <a:lnSpc>
                <a:spcPct val="150000"/>
              </a:lnSpc>
              <a:buSzPct val="100000"/>
              <a:buChar char="◆"/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你觉得怎样才对你有帮助？</a:t>
            </a:r>
          </a:p>
          <a:p>
            <a:pPr>
              <a:lnSpc>
                <a:spcPct val="150000"/>
              </a:lnSpc>
              <a:buSzPct val="100000"/>
              <a:buChar char="◆"/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你希望怎样？</a:t>
            </a:r>
          </a:p>
          <a:p>
            <a:pPr>
              <a:lnSpc>
                <a:spcPct val="150000"/>
              </a:lnSpc>
              <a:defRPr b="1" sz="2400">
                <a:latin typeface="楷体"/>
                <a:ea typeface="楷体"/>
                <a:cs typeface="楷体"/>
                <a:sym typeface="楷体"/>
              </a:defRPr>
            </a:pPr>
            <a:r>
              <a:t>我想让校长对我更平等</a:t>
            </a:r>
          </a:p>
          <a:p>
            <a:pPr>
              <a:lnSpc>
                <a:spcPct val="150000"/>
              </a:lnSpc>
              <a:defRPr b="1" sz="2400">
                <a:latin typeface="楷体"/>
                <a:ea typeface="楷体"/>
                <a:cs typeface="楷体"/>
                <a:sym typeface="楷体"/>
              </a:defRPr>
            </a:pPr>
            <a:r>
              <a:t>我想能评上区骨</a:t>
            </a:r>
          </a:p>
          <a:p>
            <a:pPr>
              <a:lnSpc>
                <a:spcPct val="150000"/>
              </a:lnSpc>
              <a:defRPr sz="2400">
                <a:solidFill>
                  <a:srgbClr val="002B85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◆</a:t>
            </a:r>
            <a:r>
              <a:rPr>
                <a:latin typeface="黑体"/>
                <a:ea typeface="黑体"/>
                <a:cs typeface="黑体"/>
                <a:sym typeface="黑体"/>
              </a:rPr>
              <a:t>我想让老师对我公平一些</a:t>
            </a:r>
          </a:p>
        </p:txBody>
      </p:sp>
      <p:pic>
        <p:nvPicPr>
          <p:cNvPr id="903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04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0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07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09" name="圆角矩形"/>
          <p:cNvSpPr/>
          <p:nvPr/>
        </p:nvSpPr>
        <p:spPr>
          <a:xfrm>
            <a:off x="2909886" y="1214437"/>
            <a:ext cx="6210303" cy="4213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0" name="每个人的心理需求…"/>
          <p:cNvSpPr txBox="1"/>
          <p:nvPr/>
        </p:nvSpPr>
        <p:spPr>
          <a:xfrm>
            <a:off x="1504948" y="1652111"/>
            <a:ext cx="8966204" cy="420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 </a:t>
            </a:r>
            <a:r>
              <a:rPr sz="2400">
                <a:solidFill>
                  <a:srgbClr val="FF0000"/>
                </a:solidFill>
              </a:rPr>
              <a:t>每个人的心理需求</a:t>
            </a:r>
            <a:endParaRPr sz="24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defRPr sz="2400"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pPr>
          </a:p>
          <a:p>
            <a:pPr lvl="1" marL="914400" indent="-457200">
              <a:lnSpc>
                <a:spcPct val="150000"/>
              </a:lnSpc>
              <a:buSzPct val="100000"/>
              <a:buFont typeface="Helvetica"/>
              <a:buChar char="✓"/>
              <a:defRPr sz="2400"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被看到和关注（吸引注意）</a:t>
            </a:r>
          </a:p>
          <a:p>
            <a:pPr lvl="1" marL="914400" indent="-457200">
              <a:lnSpc>
                <a:spcPct val="150000"/>
              </a:lnSpc>
              <a:buSzPct val="100000"/>
              <a:buFont typeface="Helvetica"/>
              <a:buChar char="✓"/>
              <a:defRPr sz="2400"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被接受和归属（差异性 小团体）</a:t>
            </a:r>
          </a:p>
          <a:p>
            <a:pPr lvl="1" marL="914400" indent="-457200">
              <a:lnSpc>
                <a:spcPct val="150000"/>
              </a:lnSpc>
              <a:buSzPct val="100000"/>
              <a:buFont typeface="Helvetica"/>
              <a:buChar char="✓"/>
              <a:defRPr sz="2400"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被认可和欣赏（其他能量出口 游戏）</a:t>
            </a:r>
          </a:p>
          <a:p>
            <a:pPr lvl="1" marL="914400" indent="-457200">
              <a:lnSpc>
                <a:spcPct val="150000"/>
              </a:lnSpc>
              <a:buSzPct val="100000"/>
              <a:buFont typeface="Helvetica"/>
              <a:buChar char="✓"/>
              <a:defRPr sz="2400"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自己有价值（其他途径 不投入 逃避）</a:t>
            </a:r>
          </a:p>
          <a:p>
            <a:pPr lvl="1">
              <a:lnSpc>
                <a:spcPct val="150000"/>
              </a:lnSpc>
              <a:defRPr sz="2400"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信任是所有关系的前提</a:t>
            </a:r>
          </a:p>
        </p:txBody>
      </p:sp>
      <p:pic>
        <p:nvPicPr>
          <p:cNvPr id="911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15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16" name="圆角矩形"/>
          <p:cNvSpPr/>
          <p:nvPr/>
        </p:nvSpPr>
        <p:spPr>
          <a:xfrm>
            <a:off x="2909886" y="1214437"/>
            <a:ext cx="6210303" cy="4213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17" name="奇迹问句：心理预演…"/>
          <p:cNvSpPr txBox="1"/>
          <p:nvPr/>
        </p:nvSpPr>
        <p:spPr>
          <a:xfrm>
            <a:off x="527684" y="1623695"/>
            <a:ext cx="11136632" cy="432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800"/>
              </a:spcBef>
              <a:defRPr sz="25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奇迹问句：</a:t>
            </a:r>
            <a:r>
              <a:rPr>
                <a:solidFill>
                  <a:srgbClr val="C00000"/>
                </a:solidFill>
              </a:rPr>
              <a:t>心理预演</a:t>
            </a:r>
            <a:endParaRPr>
              <a:solidFill>
                <a:srgbClr val="C00000"/>
              </a:solidFill>
            </a:endParaRPr>
          </a:p>
          <a:p>
            <a:pPr>
              <a:defRPr b="1" sz="2400">
                <a:solidFill>
                  <a:srgbClr val="0000FF"/>
                </a:solidFill>
              </a:defRPr>
            </a:pPr>
            <a:r>
              <a:t>    </a:t>
            </a:r>
          </a:p>
          <a:p>
            <a:pPr>
              <a:defRPr b="1" sz="2400">
                <a:solidFill>
                  <a:srgbClr val="0000FF"/>
                </a:solidFill>
              </a:defRPr>
            </a:pPr>
            <a:r>
              <a:t>    </a:t>
            </a:r>
            <a:r>
              <a:rPr>
                <a:solidFill>
                  <a:srgbClr val="002B85"/>
                </a:solidFill>
              </a:rPr>
              <a:t> “</a:t>
            </a:r>
            <a:r>
              <a:rPr b="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rPr>
              <a:t>假设今晚睡了一觉，发生了奇迹，但是你睡着了不知道发生了什么，明天一早起来，现在讨论的问题不再困扰你，谁会注意到你的变化，你会有什么不同？</a:t>
            </a:r>
            <a:r>
              <a:rPr>
                <a:solidFill>
                  <a:srgbClr val="002B85"/>
                </a:solidFill>
              </a:rPr>
              <a:t>”</a:t>
            </a:r>
            <a:endParaRPr>
              <a:solidFill>
                <a:srgbClr val="002B85"/>
              </a:solidFill>
            </a:endParaRPr>
          </a:p>
          <a:p>
            <a:pPr>
              <a:defRPr b="1" sz="2400">
                <a:solidFill>
                  <a:srgbClr val="002B85"/>
                </a:solidFill>
              </a:defRPr>
            </a:pPr>
          </a:p>
          <a:p>
            <a:pPr>
              <a:defRPr b="1" sz="2400">
                <a:solidFill>
                  <a:srgbClr val="002B85"/>
                </a:solidFill>
              </a:defRPr>
            </a:pPr>
            <a:r>
              <a:t>     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假装这个老师已经尊重你了，你会怎么对待他呢？（语言、表情、动作、行为）</a:t>
            </a:r>
          </a:p>
          <a:p>
            <a:pPr>
              <a:defRPr b="1" sz="2400">
                <a:solidFill>
                  <a:srgbClr val="002B85"/>
                </a:solidFill>
              </a:defRPr>
            </a:pPr>
            <a:r>
              <a:t>    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假装这个家长对你很友好，你会怎么对她呢？ （语言、表情、动作、行为）</a:t>
            </a:r>
            <a:endParaRPr>
              <a:latin typeface="宋体"/>
              <a:ea typeface="宋体"/>
              <a:cs typeface="宋体"/>
              <a:sym typeface="宋体"/>
            </a:endParaRPr>
          </a:p>
          <a:p>
            <a:pPr>
              <a:defRPr b="1" sz="2400">
                <a:solidFill>
                  <a:srgbClr val="002B85"/>
                </a:solidFill>
              </a:defRPr>
            </a:pPr>
          </a:p>
          <a:p>
            <a:pPr>
              <a:defRPr sz="24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     假装你是皮卡丘，你会怎么做呢？就这样做</a:t>
            </a:r>
            <a:r>
              <a:rPr b="1">
                <a:latin typeface="DengXian"/>
                <a:ea typeface="DengXian"/>
                <a:cs typeface="DengXian"/>
                <a:sym typeface="DengXian"/>
              </a:rPr>
              <a:t>1</a:t>
            </a:r>
            <a:r>
              <a:t>分钟 （语言、表情、动作、行为）</a:t>
            </a:r>
          </a:p>
          <a:p>
            <a:pPr>
              <a:lnSpc>
                <a:spcPct val="150000"/>
              </a:lnSpc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</a:p>
        </p:txBody>
      </p:sp>
      <p:pic>
        <p:nvPicPr>
          <p:cNvPr id="918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19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22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23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4" name="圆角矩形"/>
          <p:cNvSpPr/>
          <p:nvPr/>
        </p:nvSpPr>
        <p:spPr>
          <a:xfrm>
            <a:off x="2909886" y="1214437"/>
            <a:ext cx="6210303" cy="4213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25" name="（二） 目标与评量："/>
          <p:cNvSpPr txBox="1"/>
          <p:nvPr/>
        </p:nvSpPr>
        <p:spPr>
          <a:xfrm>
            <a:off x="1413192" y="1781810"/>
            <a:ext cx="7600951" cy="267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685800">
              <a:lnSpc>
                <a:spcPct val="150000"/>
              </a:lnSpc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（二） 目标与评量：</a:t>
            </a:r>
          </a:p>
          <a:p>
            <a:pPr defTabSz="685800">
              <a:lnSpc>
                <a:spcPct val="150000"/>
              </a:lnSpc>
              <a:defRPr b="1">
                <a:latin typeface="楷体"/>
                <a:ea typeface="楷体"/>
                <a:cs typeface="楷体"/>
                <a:sym typeface="楷体"/>
              </a:defRPr>
            </a:pPr>
          </a:p>
          <a:p>
            <a:pPr defTabSz="685800">
              <a:lnSpc>
                <a:spcPct val="150000"/>
              </a:lnSpc>
              <a:buSzPct val="100000"/>
              <a:buChar char="◆"/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  <a:p>
            <a:pPr defTabSz="685800">
              <a:lnSpc>
                <a:spcPct val="150000"/>
              </a:lnSpc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  <a:p>
            <a:pPr defTabSz="685800">
              <a:lnSpc>
                <a:spcPct val="150000"/>
              </a:lnSpc>
              <a:defRPr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  <a:p>
            <a:pPr defTabSz="685800">
              <a:lnSpc>
                <a:spcPct val="90000"/>
              </a:lnSpc>
              <a:defRPr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</a:p>
        </p:txBody>
      </p:sp>
      <p:sp>
        <p:nvSpPr>
          <p:cNvPr id="926" name="文本"/>
          <p:cNvSpPr txBox="1"/>
          <p:nvPr/>
        </p:nvSpPr>
        <p:spPr>
          <a:xfrm>
            <a:off x="2854641" y="2517774"/>
            <a:ext cx="6483353" cy="346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685800">
              <a:defRPr b="1"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 </a:t>
            </a:r>
          </a:p>
          <a:p>
            <a:pPr defTabSz="685800">
              <a:defRPr b="1"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</a:p>
          <a:p>
            <a:pPr defTabSz="685800"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  <a:r>
              <a:rPr sz="1500">
                <a:latin typeface="DengXian Light"/>
                <a:ea typeface="DengXian Light"/>
                <a:cs typeface="DengXian Light"/>
                <a:sym typeface="DengXian Light"/>
              </a:rPr>
              <a:t> </a:t>
            </a:r>
            <a:endParaRPr sz="1500">
              <a:latin typeface="DengXian Light"/>
              <a:ea typeface="DengXian Light"/>
              <a:cs typeface="DengXian Light"/>
              <a:sym typeface="DengXian Light"/>
            </a:endParaRPr>
          </a:p>
          <a:p>
            <a:pPr defTabSz="685800">
              <a:defRPr b="1"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</a:p>
          <a:p>
            <a:pPr defTabSz="685800">
              <a:defRPr>
                <a:latin typeface="楷体"/>
                <a:ea typeface="楷体"/>
                <a:cs typeface="楷体"/>
                <a:sym typeface="楷体"/>
              </a:defRPr>
            </a:pPr>
          </a:p>
          <a:p>
            <a:pPr defTabSz="685800">
              <a:spcBef>
                <a:spcPts val="300"/>
              </a:spcBef>
              <a:defRPr b="1">
                <a:solidFill>
                  <a:srgbClr val="0000FF"/>
                </a:solidFill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defTabSz="685800">
              <a:spcBef>
                <a:spcPts val="300"/>
              </a:spcBef>
              <a:defRPr b="1">
                <a:solidFill>
                  <a:srgbClr val="0000FF"/>
                </a:solidFill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defTabSz="685800">
              <a:spcBef>
                <a:spcPts val="3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defTabSz="685800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defTabSz="685800">
              <a:spcBef>
                <a:spcPts val="500"/>
              </a:spcBef>
              <a:defRPr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</a:p>
          <a:p>
            <a:pPr defTabSz="685800">
              <a:spcBef>
                <a:spcPts val="500"/>
              </a:spcBef>
              <a:defRPr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</a:p>
        </p:txBody>
      </p:sp>
      <p:sp>
        <p:nvSpPr>
          <p:cNvPr id="927" name="双箭头"/>
          <p:cNvSpPr/>
          <p:nvPr/>
        </p:nvSpPr>
        <p:spPr>
          <a:xfrm>
            <a:off x="2265045" y="2518092"/>
            <a:ext cx="7343776" cy="1625602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92D050"/>
          </a:solidFill>
          <a:ln w="12700">
            <a:solidFill>
              <a:srgbClr val="41719C"/>
            </a:solidFill>
          </a:ln>
        </p:spPr>
        <p:txBody>
          <a:bodyPr lIns="0" tIns="0" rIns="0" bIns="0" anchor="ctr"/>
          <a:lstStyle/>
          <a:p>
            <a:pPr algn="ctr" defTabSz="685800">
              <a:defRPr>
                <a:solidFill>
                  <a:srgbClr val="FFFFFF"/>
                </a:solidFill>
                <a:latin typeface="DengXian Light"/>
                <a:ea typeface="DengXian Light"/>
                <a:cs typeface="DengXian Light"/>
                <a:sym typeface="DengXian Light"/>
              </a:defRPr>
            </a:pPr>
          </a:p>
        </p:txBody>
      </p:sp>
      <p:sp>
        <p:nvSpPr>
          <p:cNvPr id="928" name="刚才讨论的期望实现为10，你目前在几的位置？…"/>
          <p:cNvSpPr txBox="1"/>
          <p:nvPr/>
        </p:nvSpPr>
        <p:spPr>
          <a:xfrm>
            <a:off x="2273617" y="3922393"/>
            <a:ext cx="8331201" cy="292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 defTabSz="685800">
              <a:spcBef>
                <a:spcPts val="300"/>
              </a:spcBef>
              <a:defRPr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marL="342900" indent="-342900" defTabSz="685800">
              <a:spcBef>
                <a:spcPts val="600"/>
              </a:spcBef>
              <a:buSzPct val="100000"/>
              <a:buFont typeface="华文楷体"/>
              <a:buChar char="➢"/>
              <a:defRPr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</a:t>
            </a:r>
            <a:r>
              <a:rPr sz="2400"/>
              <a:t>刚才讨论的期望实现为10，你目前在几的位置？</a:t>
            </a:r>
            <a:endParaRPr sz="2400"/>
          </a:p>
          <a:p>
            <a:pPr marL="342900" indent="-342900" defTabSz="685800">
              <a:spcBef>
                <a:spcPts val="600"/>
              </a:spcBef>
              <a:buSzPct val="100000"/>
              <a:buFont typeface="华文楷体"/>
              <a:buChar char="➢"/>
              <a:defRPr sz="2400">
                <a:solidFill>
                  <a:srgbClr val="002B85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你是怎么做到的？让自己保持在这个位置？</a:t>
            </a:r>
          </a:p>
          <a:p>
            <a:pPr marL="342900" indent="-342900" defTabSz="685800">
              <a:spcBef>
                <a:spcPts val="300"/>
              </a:spcBef>
              <a:defRPr>
                <a:solidFill>
                  <a:srgbClr val="0000FF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342900" indent="-342900" defTabSz="685800">
              <a:spcBef>
                <a:spcPts val="3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342900" indent="-342900" defTabSz="685800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marL="342900" indent="-342900" defTabSz="685800">
              <a:spcBef>
                <a:spcPts val="500"/>
              </a:spcBef>
              <a:defRPr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</a:p>
          <a:p>
            <a:pPr marL="342900" indent="-342900" defTabSz="685800">
              <a:spcBef>
                <a:spcPts val="500"/>
              </a:spcBef>
              <a:defRPr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</a:p>
        </p:txBody>
      </p:sp>
      <p:sp>
        <p:nvSpPr>
          <p:cNvPr id="929" name="1      2      3      4      5      6      7      8      9      10…"/>
          <p:cNvSpPr txBox="1"/>
          <p:nvPr/>
        </p:nvSpPr>
        <p:spPr>
          <a:xfrm>
            <a:off x="2532062" y="3124517"/>
            <a:ext cx="7127876" cy="3025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7175" indent="-257175" defTabSz="685800">
              <a:spcBef>
                <a:spcPts val="500"/>
              </a:spcBef>
              <a:defRPr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     </a:t>
            </a:r>
            <a:r>
              <a:rPr b="1" sz="2400"/>
              <a:t>1      2      3      4      5      6      7      8      9      10</a:t>
            </a:r>
            <a:endParaRPr b="1" sz="2400"/>
          </a:p>
          <a:p>
            <a:pPr marL="257175" indent="-257175" defTabSz="685800">
              <a:spcBef>
                <a:spcPts val="500"/>
              </a:spcBef>
              <a:defRPr b="1" sz="2400"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marL="257175" indent="-257175" defTabSz="685800">
              <a:spcBef>
                <a:spcPts val="500"/>
              </a:spcBef>
              <a:defRPr b="1" sz="2400"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marL="257175" indent="-257175" defTabSz="685800">
              <a:spcBef>
                <a:spcPts val="500"/>
              </a:spcBef>
              <a:defRPr b="1" sz="2400"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marL="257175" indent="-257175" defTabSz="685800">
              <a:spcBef>
                <a:spcPts val="500"/>
              </a:spcBef>
              <a:defRPr b="1" sz="2400">
                <a:latin typeface="DengXian Light"/>
                <a:ea typeface="DengXian Light"/>
                <a:cs typeface="DengXian Light"/>
                <a:sym typeface="DengXian Light"/>
              </a:defRPr>
            </a:pPr>
          </a:p>
          <a:p>
            <a:pPr marL="257175" indent="-257175" defTabSz="685800">
              <a:spcBef>
                <a:spcPts val="600"/>
              </a:spcBef>
              <a:defRPr b="1" sz="2400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每次聚焦一个目标</a:t>
            </a:r>
            <a:r>
              <a:rPr sz="1800"/>
              <a:t>         </a:t>
            </a:r>
          </a:p>
        </p:txBody>
      </p:sp>
      <p:pic>
        <p:nvPicPr>
          <p:cNvPr id="930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31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34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35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6" name="圆角矩形"/>
          <p:cNvSpPr/>
          <p:nvPr/>
        </p:nvSpPr>
        <p:spPr>
          <a:xfrm>
            <a:off x="2909886" y="1214437"/>
            <a:ext cx="6210303" cy="4213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37" name="（三） 寻找例外和资源…"/>
          <p:cNvSpPr txBox="1"/>
          <p:nvPr/>
        </p:nvSpPr>
        <p:spPr>
          <a:xfrm>
            <a:off x="2125979" y="1456689"/>
            <a:ext cx="7777165" cy="38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（三） 寻找例外和资源 </a:t>
            </a:r>
          </a:p>
          <a:p>
            <a:pPr>
              <a:lnSpc>
                <a:spcPts val="2200"/>
              </a:lnSpc>
              <a:defRPr b="1"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lnSpc>
                <a:spcPct val="150000"/>
              </a:lnSpc>
              <a:buSzPct val="100000"/>
              <a:buFont typeface="Arial"/>
              <a:buChar char="•"/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  <a:r>
              <a:rPr b="0" sz="2200"/>
              <a:t>问题出现较少的时候</a:t>
            </a:r>
            <a:endParaRPr b="0" sz="2200"/>
          </a:p>
          <a:p>
            <a:pPr>
              <a:lnSpc>
                <a:spcPct val="150000"/>
              </a:lnSpc>
              <a:buSzPct val="100000"/>
              <a:buFont typeface="Arial"/>
              <a:buChar char="•"/>
              <a:defRPr sz="2200">
                <a:latin typeface="楷体"/>
                <a:ea typeface="楷体"/>
                <a:cs typeface="楷体"/>
                <a:sym typeface="楷体"/>
              </a:defRPr>
            </a:pPr>
            <a:r>
              <a:t> 一个人有能力跳出问题之外的时候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  <a:defRPr sz="2200">
                <a:latin typeface="楷体"/>
                <a:ea typeface="楷体"/>
                <a:cs typeface="楷体"/>
                <a:sym typeface="楷体"/>
              </a:defRPr>
            </a:pPr>
            <a:r>
              <a:t> 一个问题不妨碍个人生活的时候</a:t>
            </a:r>
          </a:p>
          <a:p>
            <a:pPr>
              <a:lnSpc>
                <a:spcPct val="150000"/>
              </a:lnSpc>
              <a:buSzPct val="100000"/>
              <a:buFont typeface="Arial"/>
              <a:buChar char="•"/>
              <a:defRPr sz="2200">
                <a:latin typeface="楷体"/>
                <a:ea typeface="楷体"/>
                <a:cs typeface="楷体"/>
                <a:sym typeface="楷体"/>
              </a:defRPr>
            </a:pPr>
            <a:r>
              <a:t> 问题看起来不太严重的时候</a:t>
            </a:r>
          </a:p>
          <a:p>
            <a:pPr>
              <a:lnSpc>
                <a:spcPts val="2200"/>
              </a:lnSpc>
              <a:spcBef>
                <a:spcPts val="400"/>
              </a:spcBef>
              <a:defRPr b="1"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lnSpc>
                <a:spcPct val="90000"/>
              </a:lnSpc>
              <a:defRPr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</a:p>
        </p:txBody>
      </p:sp>
      <p:sp>
        <p:nvSpPr>
          <p:cNvPr id="938" name="文本"/>
          <p:cNvSpPr txBox="1"/>
          <p:nvPr/>
        </p:nvSpPr>
        <p:spPr>
          <a:xfrm>
            <a:off x="7718424" y="5094287"/>
            <a:ext cx="6481765" cy="351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  </a:t>
            </a:r>
          </a:p>
          <a:p>
            <a:pPr>
              <a:defRPr b="1"/>
            </a:pPr>
            <a:r>
              <a:t> </a:t>
            </a:r>
          </a:p>
          <a:p>
            <a:pPr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  <a:r>
              <a:rPr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/>
          </a:p>
          <a:p>
            <a:pPr>
              <a:defRPr b="1"/>
            </a:pPr>
            <a:r>
              <a:t> </a:t>
            </a:r>
          </a:p>
          <a:p>
            <a:pPr>
              <a:defRPr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>
              <a:spcBef>
                <a:spcPts val="500"/>
              </a:spcBef>
            </a:pPr>
            <a:r>
              <a:t> </a:t>
            </a:r>
          </a:p>
          <a:p>
            <a:pPr>
              <a:spcBef>
                <a:spcPts val="500"/>
              </a:spcBef>
            </a:pPr>
            <a:r>
              <a:t> </a:t>
            </a:r>
          </a:p>
        </p:txBody>
      </p:sp>
      <p:pic>
        <p:nvPicPr>
          <p:cNvPr id="939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3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44" name="文本"/>
          <p:cNvSpPr txBox="1"/>
          <p:nvPr/>
        </p:nvSpPr>
        <p:spPr>
          <a:xfrm>
            <a:off x="7718424" y="5094287"/>
            <a:ext cx="6481765" cy="3513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  </a:t>
            </a:r>
          </a:p>
          <a:p>
            <a:pPr>
              <a:defRPr b="1"/>
            </a:pPr>
            <a:r>
              <a:t> </a:t>
            </a:r>
          </a:p>
          <a:p>
            <a:pPr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  <a:r>
              <a:rPr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/>
          </a:p>
          <a:p>
            <a:pPr>
              <a:defRPr b="1"/>
            </a:pPr>
            <a:r>
              <a:t> </a:t>
            </a:r>
          </a:p>
          <a:p>
            <a:pPr>
              <a:defRPr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>
              <a:spcBef>
                <a:spcPts val="500"/>
              </a:spcBef>
            </a:pPr>
            <a:r>
              <a:t> </a:t>
            </a:r>
          </a:p>
          <a:p>
            <a:pPr>
              <a:spcBef>
                <a:spcPts val="500"/>
              </a:spcBef>
            </a:pPr>
            <a:r>
              <a:t> </a:t>
            </a:r>
          </a:p>
        </p:txBody>
      </p:sp>
      <p:pic>
        <p:nvPicPr>
          <p:cNvPr id="9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1811" y="2693035"/>
            <a:ext cx="4737103" cy="3573463"/>
          </a:xfrm>
          <a:prstGeom prst="rect">
            <a:avLst/>
          </a:prstGeom>
          <a:ln w="12700">
            <a:miter lim="400000"/>
          </a:ln>
        </p:spPr>
      </p:pic>
      <p:sp>
        <p:nvSpPr>
          <p:cNvPr id="946" name="发现资源"/>
          <p:cNvSpPr txBox="1"/>
          <p:nvPr/>
        </p:nvSpPr>
        <p:spPr>
          <a:xfrm>
            <a:off x="1546542" y="1784667"/>
            <a:ext cx="1323339" cy="51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150000"/>
              </a:lnSpc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发现资源</a:t>
            </a:r>
          </a:p>
        </p:txBody>
      </p:sp>
      <p:pic>
        <p:nvPicPr>
          <p:cNvPr id="94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6282" y="2429827"/>
            <a:ext cx="6096002" cy="4059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8" name="图片 3" descr="图片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49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748" name="文本框 4"/>
          <p:cNvSpPr txBox="1"/>
          <p:nvPr/>
        </p:nvSpPr>
        <p:spPr>
          <a:xfrm>
            <a:off x="2862445" y="2031228"/>
            <a:ext cx="6466709" cy="263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73C5"/>
                </a:solidFill>
              </a:defRPr>
            </a:pPr>
            <a:r>
              <a:t>内容概述</a:t>
            </a:r>
            <a:endParaRPr>
              <a:solidFill>
                <a:srgbClr val="002B85"/>
              </a:solidFill>
            </a:endParaRPr>
          </a:p>
          <a:p>
            <a:pPr>
              <a:lnSpc>
                <a:spcPct val="150000"/>
              </a:lnSpc>
              <a:defRPr b="1" sz="3600">
                <a:solidFill>
                  <a:srgbClr val="064A91"/>
                </a:solidFill>
              </a:defRPr>
            </a:pPr>
            <a:r>
              <a:t>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64A91"/>
                </a:solidFill>
              </a:defRPr>
            </a:pPr>
            <a:r>
              <a:t>学习资料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52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4" name="圆角矩形"/>
          <p:cNvSpPr/>
          <p:nvPr/>
        </p:nvSpPr>
        <p:spPr>
          <a:xfrm>
            <a:off x="2909886" y="1214437"/>
            <a:ext cx="6210303" cy="4213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55" name="（四）行动一小步"/>
          <p:cNvSpPr txBox="1"/>
          <p:nvPr/>
        </p:nvSpPr>
        <p:spPr>
          <a:xfrm>
            <a:off x="1540510" y="1691004"/>
            <a:ext cx="6858001" cy="267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（四）行动一小步 </a:t>
            </a:r>
          </a:p>
          <a:p>
            <a:pPr>
              <a:lnSpc>
                <a:spcPct val="150000"/>
              </a:lnSpc>
              <a:defRPr b="1"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lnSpc>
                <a:spcPct val="150000"/>
              </a:lnSpc>
              <a:buSzPct val="100000"/>
              <a:buChar char="◆"/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  <a:p>
            <a:pPr>
              <a:lnSpc>
                <a:spcPct val="150000"/>
              </a:lnSpc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  <a:p>
            <a:pPr>
              <a:lnSpc>
                <a:spcPct val="90000"/>
              </a:lnSpc>
              <a:defRPr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</a:p>
        </p:txBody>
      </p:sp>
      <p:sp>
        <p:nvSpPr>
          <p:cNvPr id="956" name="文本"/>
          <p:cNvSpPr txBox="1"/>
          <p:nvPr/>
        </p:nvSpPr>
        <p:spPr>
          <a:xfrm>
            <a:off x="2881311" y="2517774"/>
            <a:ext cx="6483352" cy="351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  </a:t>
            </a:r>
          </a:p>
          <a:p>
            <a:pPr>
              <a:defRPr b="1"/>
            </a:pPr>
            <a:r>
              <a:t> </a:t>
            </a:r>
          </a:p>
          <a:p>
            <a:pPr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  <a:r>
              <a:rPr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/>
          </a:p>
          <a:p>
            <a:pPr>
              <a:defRPr b="1"/>
            </a:pPr>
            <a:r>
              <a:t> </a:t>
            </a:r>
          </a:p>
          <a:p>
            <a:pPr>
              <a:defRPr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>
              <a:spcBef>
                <a:spcPts val="500"/>
              </a:spcBef>
            </a:pPr>
            <a:r>
              <a:t> </a:t>
            </a:r>
          </a:p>
          <a:p>
            <a:pPr>
              <a:spcBef>
                <a:spcPts val="500"/>
              </a:spcBef>
            </a:pPr>
            <a:r>
              <a:t> </a:t>
            </a:r>
          </a:p>
        </p:txBody>
      </p:sp>
      <p:sp>
        <p:nvSpPr>
          <p:cNvPr id="957" name="文本"/>
          <p:cNvSpPr txBox="1"/>
          <p:nvPr/>
        </p:nvSpPr>
        <p:spPr>
          <a:xfrm>
            <a:off x="2935286" y="2036761"/>
            <a:ext cx="6054727" cy="239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7175" indent="-257175">
              <a:spcBef>
                <a:spcPts val="400"/>
              </a:spcBef>
            </a:pP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400"/>
              </a:spcBef>
              <a:defRPr>
                <a:solidFill>
                  <a:srgbClr val="0000FF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</p:txBody>
      </p:sp>
      <p:sp>
        <p:nvSpPr>
          <p:cNvPr id="958" name="文本"/>
          <p:cNvSpPr txBox="1"/>
          <p:nvPr/>
        </p:nvSpPr>
        <p:spPr>
          <a:xfrm>
            <a:off x="1867534" y="1691004"/>
            <a:ext cx="8189915" cy="75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</a:pPr>
            <a:r>
              <a:t>  </a:t>
            </a:r>
            <a:r>
              <a:rPr b="1" sz="2100"/>
              <a:t> </a:t>
            </a:r>
            <a:endParaRPr b="1"/>
          </a:p>
          <a:p>
            <a:pPr marL="342900" indent="-342900">
              <a:spcBef>
                <a:spcPts val="500"/>
              </a:spcBef>
              <a:defRPr>
                <a:solidFill>
                  <a:srgbClr val="FF0000"/>
                </a:solidFill>
              </a:defRPr>
            </a:pPr>
            <a:r>
              <a:t> </a:t>
            </a:r>
          </a:p>
        </p:txBody>
      </p:sp>
      <p:sp>
        <p:nvSpPr>
          <p:cNvPr id="959" name="双箭头"/>
          <p:cNvSpPr/>
          <p:nvPr/>
        </p:nvSpPr>
        <p:spPr>
          <a:xfrm>
            <a:off x="2316161" y="3102292"/>
            <a:ext cx="7343777" cy="1625602"/>
          </a:xfrm>
          <a:prstGeom prst="leftRightArrow">
            <a:avLst>
              <a:gd name="adj1" fmla="val 50000"/>
              <a:gd name="adj2" fmla="val 50007"/>
            </a:avLst>
          </a:prstGeom>
          <a:solidFill>
            <a:srgbClr val="92D050"/>
          </a:solidFill>
          <a:ln w="12700">
            <a:solidFill>
              <a:srgbClr val="508C13"/>
            </a:solidFill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0" name="1      2      3      4      5      6      7      8      9      10"/>
          <p:cNvSpPr txBox="1"/>
          <p:nvPr/>
        </p:nvSpPr>
        <p:spPr>
          <a:xfrm>
            <a:off x="2477452" y="3741737"/>
            <a:ext cx="7127876" cy="418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7175" indent="-257175">
              <a:spcBef>
                <a:spcPts val="500"/>
              </a:spcBef>
            </a:pPr>
            <a:r>
              <a:t>      </a:t>
            </a:r>
            <a:r>
              <a:rPr b="1" sz="2400"/>
              <a:t>1      2      3      4      5      6      7      8      9      10</a:t>
            </a:r>
            <a:endParaRPr b="1" sz="2400"/>
          </a:p>
          <a:p>
            <a:pPr marL="257175" indent="-257175">
              <a:defRPr b="1" sz="2400"/>
            </a:pPr>
            <a:br/>
          </a:p>
          <a:p>
            <a:pPr marL="257175" indent="-257175">
              <a:defRPr b="1"/>
            </a:pPr>
          </a:p>
          <a:p>
            <a:pPr marL="257175" indent="-257175"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 marL="257175" indent="-257175"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600"/>
              </a:spcBef>
              <a:defRPr b="1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 </a:t>
            </a: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</p:txBody>
      </p:sp>
      <p:pic>
        <p:nvPicPr>
          <p:cNvPr id="961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62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5" name="\\Vsterp-slave\designer_share\Logo &amp; Slogan\VST\VST Logo_彩色_1.jpg" descr="\\Vsterp-slave\designer_share\Logo &amp; Slogan\VST\VST Logo_彩色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4036" y="2967036"/>
            <a:ext cx="2862264" cy="1576389"/>
          </a:xfrm>
          <a:prstGeom prst="rect">
            <a:avLst/>
          </a:prstGeom>
          <a:ln w="12700">
            <a:miter lim="400000"/>
          </a:ln>
        </p:spPr>
      </p:pic>
      <p:sp>
        <p:nvSpPr>
          <p:cNvPr id="966" name="矩形"/>
          <p:cNvSpPr/>
          <p:nvPr/>
        </p:nvSpPr>
        <p:spPr>
          <a:xfrm>
            <a:off x="2855911" y="1108075"/>
            <a:ext cx="6264277" cy="4427538"/>
          </a:xfrm>
          <a:prstGeom prst="rect">
            <a:avLst/>
          </a:prstGeom>
          <a:ln w="28575">
            <a:solidFill>
              <a:srgbClr val="FFFFFF"/>
            </a:solidFill>
            <a:prstDash val="sysDot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67" name="圆角矩形"/>
          <p:cNvSpPr/>
          <p:nvPr/>
        </p:nvSpPr>
        <p:spPr>
          <a:xfrm>
            <a:off x="2909886" y="1214437"/>
            <a:ext cx="6210303" cy="421322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968" name="（五）行动一小步"/>
          <p:cNvSpPr txBox="1"/>
          <p:nvPr/>
        </p:nvSpPr>
        <p:spPr>
          <a:xfrm>
            <a:off x="1530350" y="1691004"/>
            <a:ext cx="6858000" cy="280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4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（五）行动一小步</a:t>
            </a:r>
          </a:p>
          <a:p>
            <a:pPr>
              <a:lnSpc>
                <a:spcPct val="150000"/>
              </a:lnSpc>
              <a:defRPr b="1" sz="24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lnSpc>
                <a:spcPct val="150000"/>
              </a:lnSpc>
              <a:buSzPct val="100000"/>
              <a:buChar char="◆"/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</a:p>
          <a:p>
            <a:pPr>
              <a:lnSpc>
                <a:spcPct val="150000"/>
              </a:lnSpc>
              <a:defRPr>
                <a:solidFill>
                  <a:srgbClr val="0000FF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  <a:p>
            <a:pPr>
              <a:lnSpc>
                <a:spcPct val="150000"/>
              </a:lnSpc>
              <a:defRPr>
                <a:solidFill>
                  <a:srgbClr val="FF0000"/>
                </a:solidFill>
                <a:latin typeface="黑体"/>
                <a:ea typeface="黑体"/>
                <a:cs typeface="黑体"/>
                <a:sym typeface="黑体"/>
              </a:defRPr>
            </a:pPr>
            <a:r>
              <a:t> </a:t>
            </a:r>
          </a:p>
          <a:p>
            <a:pPr>
              <a:lnSpc>
                <a:spcPct val="90000"/>
              </a:lnSpc>
              <a:defRPr b="1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</a:p>
        </p:txBody>
      </p:sp>
      <p:sp>
        <p:nvSpPr>
          <p:cNvPr id="969" name="文本"/>
          <p:cNvSpPr txBox="1"/>
          <p:nvPr/>
        </p:nvSpPr>
        <p:spPr>
          <a:xfrm>
            <a:off x="2881311" y="2517774"/>
            <a:ext cx="6483352" cy="351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  </a:t>
            </a:r>
          </a:p>
          <a:p>
            <a:pPr>
              <a:defRPr b="1"/>
            </a:pPr>
            <a:r>
              <a:t> </a:t>
            </a:r>
          </a:p>
          <a:p>
            <a:pPr>
              <a:defRPr b="1"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  <a:r>
              <a:rPr sz="1500">
                <a:latin typeface="Arial"/>
                <a:ea typeface="Arial"/>
                <a:cs typeface="Arial"/>
                <a:sym typeface="Arial"/>
              </a:rPr>
              <a:t> </a:t>
            </a:r>
            <a:endParaRPr sz="1500"/>
          </a:p>
          <a:p>
            <a:pPr>
              <a:defRPr b="1"/>
            </a:pPr>
            <a:r>
              <a:t> </a:t>
            </a:r>
          </a:p>
          <a:p>
            <a:pPr>
              <a:defRPr>
                <a:latin typeface="楷体"/>
                <a:ea typeface="楷体"/>
                <a:cs typeface="楷体"/>
                <a:sym typeface="楷体"/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>
              <a:spcBef>
                <a:spcPts val="500"/>
              </a:spcBef>
            </a:pPr>
            <a:r>
              <a:t> </a:t>
            </a:r>
          </a:p>
          <a:p>
            <a:pPr>
              <a:spcBef>
                <a:spcPts val="500"/>
              </a:spcBef>
            </a:pPr>
            <a:r>
              <a:t> </a:t>
            </a:r>
          </a:p>
        </p:txBody>
      </p:sp>
      <p:sp>
        <p:nvSpPr>
          <p:cNvPr id="970" name="文本"/>
          <p:cNvSpPr txBox="1"/>
          <p:nvPr/>
        </p:nvSpPr>
        <p:spPr>
          <a:xfrm>
            <a:off x="2935286" y="2036761"/>
            <a:ext cx="6054727" cy="239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7175" indent="-257175">
              <a:spcBef>
                <a:spcPts val="400"/>
              </a:spcBef>
            </a:pP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400"/>
              </a:spcBef>
              <a:defRPr>
                <a:solidFill>
                  <a:srgbClr val="0000FF"/>
                </a:solidFill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</p:txBody>
      </p:sp>
      <p:sp>
        <p:nvSpPr>
          <p:cNvPr id="971" name="行动计划的要点：…"/>
          <p:cNvSpPr txBox="1"/>
          <p:nvPr/>
        </p:nvSpPr>
        <p:spPr>
          <a:xfrm>
            <a:off x="1790700" y="1844039"/>
            <a:ext cx="4714875" cy="512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spcBef>
                <a:spcPts val="500"/>
              </a:spcBef>
            </a:pPr>
            <a:r>
              <a:t>  </a:t>
            </a:r>
            <a:r>
              <a:rPr b="1" sz="2100">
                <a:solidFill>
                  <a:srgbClr val="0000FF"/>
                </a:solidFill>
              </a:rPr>
              <a:t> </a:t>
            </a:r>
            <a:endParaRPr b="1" sz="2100">
              <a:solidFill>
                <a:srgbClr val="0000FF"/>
              </a:solidFill>
            </a:endParaRPr>
          </a:p>
          <a:p>
            <a:pPr marL="342900" indent="-342900">
              <a:defRPr b="1" sz="2100">
                <a:solidFill>
                  <a:srgbClr val="0000FF"/>
                </a:solidFill>
              </a:defRPr>
            </a:pPr>
          </a:p>
          <a:p>
            <a:pPr marL="342900" indent="-342900">
              <a:defRPr b="1" sz="2400">
                <a:solidFill>
                  <a:srgbClr val="002B85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行动计划的要点：</a:t>
            </a:r>
          </a:p>
          <a:p>
            <a:pPr marL="342900" indent="-342900">
              <a:buSzPct val="100000"/>
              <a:buChar char="◆"/>
              <a:defRPr b="1" sz="2400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具体聚焦：</a:t>
            </a:r>
            <a:r>
              <a:rPr>
                <a:solidFill>
                  <a:srgbClr val="002B85"/>
                </a:solidFill>
              </a:rPr>
              <a:t>一个小点</a:t>
            </a:r>
            <a:endParaRPr>
              <a:solidFill>
                <a:srgbClr val="0000FF"/>
              </a:solidFill>
            </a:endParaRPr>
          </a:p>
          <a:p>
            <a:pPr marL="342900" indent="-342900">
              <a:buSzPct val="100000"/>
              <a:buChar char="◆"/>
              <a:defRPr b="1" sz="2400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可以操作：</a:t>
            </a:r>
            <a:r>
              <a:rPr>
                <a:solidFill>
                  <a:srgbClr val="002B85"/>
                </a:solidFill>
              </a:rPr>
              <a:t>行为描述</a:t>
            </a:r>
            <a:endParaRPr>
              <a:solidFill>
                <a:srgbClr val="0000FF"/>
              </a:solidFill>
            </a:endParaRPr>
          </a:p>
          <a:p>
            <a:pPr marL="342900" indent="-342900">
              <a:buSzPct val="100000"/>
              <a:buChar char="◆"/>
              <a:defRPr b="1" sz="2400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可以观察：</a:t>
            </a:r>
            <a:r>
              <a:rPr>
                <a:solidFill>
                  <a:srgbClr val="002B85"/>
                </a:solidFill>
              </a:rPr>
              <a:t>被评估</a:t>
            </a:r>
            <a:endParaRPr>
              <a:solidFill>
                <a:srgbClr val="0000FF"/>
              </a:solidFill>
            </a:endParaRPr>
          </a:p>
          <a:p>
            <a:pPr marL="342900" indent="-342900">
              <a:buSzPct val="100000"/>
              <a:buChar char="◆"/>
              <a:defRPr b="1" sz="2400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正向说明：</a:t>
            </a:r>
            <a:r>
              <a:rPr>
                <a:solidFill>
                  <a:srgbClr val="002B85"/>
                </a:solidFill>
              </a:rPr>
              <a:t>要做什么</a:t>
            </a:r>
            <a:endParaRPr>
              <a:solidFill>
                <a:srgbClr val="002B85"/>
              </a:solidFill>
            </a:endParaRPr>
          </a:p>
          <a:p>
            <a:pPr marL="342900" indent="-342900">
              <a:defRPr>
                <a:latin typeface="楷体"/>
                <a:ea typeface="楷体"/>
                <a:cs typeface="楷体"/>
                <a:sym typeface="楷体"/>
              </a:defRPr>
            </a:pPr>
          </a:p>
          <a:p>
            <a:pPr marL="342900" indent="-342900"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 marL="342900" indent="-342900"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 marL="342900" indent="-342900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342900" indent="-342900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marL="342900" indent="-342900">
              <a:spcBef>
                <a:spcPts val="500"/>
              </a:spcBef>
            </a:pPr>
            <a:r>
              <a:t> </a:t>
            </a:r>
          </a:p>
          <a:p>
            <a:pPr marL="342900" indent="-342900">
              <a:spcBef>
                <a:spcPts val="500"/>
              </a:spcBef>
            </a:pPr>
            <a:r>
              <a:t> </a:t>
            </a:r>
          </a:p>
        </p:txBody>
      </p:sp>
      <p:grpSp>
        <p:nvGrpSpPr>
          <p:cNvPr id="974" name="成组"/>
          <p:cNvGrpSpPr/>
          <p:nvPr/>
        </p:nvGrpSpPr>
        <p:grpSpPr>
          <a:xfrm>
            <a:off x="5706109" y="1926589"/>
            <a:ext cx="4608515" cy="4536439"/>
            <a:chOff x="0" y="0"/>
            <a:chExt cx="4608514" cy="4536438"/>
          </a:xfrm>
        </p:grpSpPr>
        <p:sp>
          <p:nvSpPr>
            <p:cNvPr id="972" name="矩形"/>
            <p:cNvSpPr/>
            <p:nvPr/>
          </p:nvSpPr>
          <p:spPr>
            <a:xfrm>
              <a:off x="0" y="0"/>
              <a:ext cx="4608515" cy="3786188"/>
            </a:xfrm>
            <a:prstGeom prst="rect">
              <a:avLst/>
            </a:prstGeom>
            <a:noFill/>
            <a:ln w="9525" cap="flat">
              <a:solidFill>
                <a:srgbClr val="508C1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indent="-342900">
                <a:spcBef>
                  <a:spcPts val="400"/>
                </a:spcBef>
              </a:pPr>
            </a:p>
          </p:txBody>
        </p:sp>
        <p:sp>
          <p:nvSpPr>
            <p:cNvPr id="973" name="约定的时间，跟学生讨论达到情况…"/>
            <p:cNvSpPr txBox="1"/>
            <p:nvPr/>
          </p:nvSpPr>
          <p:spPr>
            <a:xfrm>
              <a:off x="0" y="0"/>
              <a:ext cx="4608515" cy="4536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  <a:p>
              <a:pPr marL="342900" indent="-342900"/>
              <a:br/>
            </a:p>
            <a:p>
              <a:pPr marL="342900" indent="-342900">
                <a:buSzPct val="100000"/>
                <a:buFont typeface="Times"/>
                <a:buChar char="➢"/>
                <a:defRPr sz="2400">
                  <a:solidFill>
                    <a:srgbClr val="002B85"/>
                  </a:solidFill>
                  <a:latin typeface="宋体"/>
                  <a:ea typeface="宋体"/>
                  <a:cs typeface="宋体"/>
                  <a:sym typeface="宋体"/>
                </a:defRPr>
              </a:pPr>
              <a:r>
                <a:t>约定的时间，回顾达到情况</a:t>
              </a:r>
              <a:endParaRPr>
                <a:solidFill>
                  <a:srgbClr val="0000FF"/>
                </a:solidFill>
              </a:endParaRPr>
            </a:p>
            <a:p>
              <a:pPr marL="342900" indent="-342900">
                <a:buSzPct val="100000"/>
                <a:buFont typeface="Times"/>
                <a:buChar char="➢"/>
                <a:defRPr sz="2400">
                  <a:solidFill>
                    <a:srgbClr val="FF0000"/>
                  </a:solidFill>
                  <a:latin typeface="宋体"/>
                  <a:ea typeface="宋体"/>
                  <a:cs typeface="宋体"/>
                  <a:sym typeface="宋体"/>
                </a:defRPr>
              </a:pPr>
              <a:r>
                <a:t>保留有效</a:t>
              </a:r>
              <a:r>
                <a:rPr>
                  <a:solidFill>
                    <a:srgbClr val="002B85"/>
                  </a:solidFill>
                </a:rPr>
                <a:t>做法</a:t>
              </a:r>
              <a:endParaRPr b="1">
                <a:solidFill>
                  <a:srgbClr val="002B85"/>
                </a:solidFill>
                <a:latin typeface="DengXian"/>
                <a:ea typeface="DengXian"/>
                <a:cs typeface="DengXian"/>
                <a:sym typeface="DengXian"/>
              </a:endParaRPr>
            </a:p>
            <a:p>
              <a:pPr marL="342900" indent="-342900">
                <a:buSzPct val="100000"/>
                <a:buFont typeface="Times"/>
                <a:buChar char="➢"/>
                <a:defRPr sz="2400">
                  <a:solidFill>
                    <a:srgbClr val="002B85"/>
                  </a:solidFill>
                  <a:latin typeface="宋体"/>
                  <a:ea typeface="宋体"/>
                  <a:cs typeface="宋体"/>
                  <a:sym typeface="宋体"/>
                </a:defRPr>
              </a:pPr>
              <a:r>
                <a:t>改变无效做法</a:t>
              </a:r>
              <a:endParaRPr>
                <a:solidFill>
                  <a:srgbClr val="0000FF"/>
                </a:solidFill>
              </a:endParaR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defRPr>
              </a:p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</a:defRPr>
              </a:p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</a:defRPr>
              </a:pPr>
            </a:p>
            <a:p>
              <a:pPr marL="342900" indent="-342900">
                <a:spcBef>
                  <a:spcPts val="4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</a:p>
            <a:p>
              <a:pPr marL="342900" indent="-342900">
                <a:spcBef>
                  <a:spcPts val="5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t>          </a:t>
              </a:r>
            </a:p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</p:txBody>
        </p:sp>
      </p:grpSp>
      <p:pic>
        <p:nvPicPr>
          <p:cNvPr id="975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76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79" name="1、 只关注问题会陷入无望循环，转化为：想要什么呢？"/>
          <p:cNvSpPr txBox="1"/>
          <p:nvPr>
            <p:ph type="body" idx="4294967295"/>
          </p:nvPr>
        </p:nvSpPr>
        <p:spPr>
          <a:xfrm>
            <a:off x="1045845" y="1546225"/>
            <a:ext cx="9144635" cy="3942080"/>
          </a:xfrm>
          <a:prstGeom prst="rect">
            <a:avLst/>
          </a:prstGeom>
        </p:spPr>
        <p:txBody>
          <a:bodyPr/>
          <a:lstStyle>
            <a:lvl1pPr marL="0" indent="0" defTabSz="685800">
              <a:spcBef>
                <a:spcPts val="700"/>
              </a:spcBef>
              <a:buSzTx/>
              <a:buNone/>
              <a:defRPr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1、 只关注问题会陷入无望循环，转化为：想要什么呢？</a:t>
            </a:r>
          </a:p>
        </p:txBody>
      </p:sp>
      <p:sp>
        <p:nvSpPr>
          <p:cNvPr id="980" name="2、 目标很重要：共同协商，与自己有关（文化墙）"/>
          <p:cNvSpPr txBox="1"/>
          <p:nvPr/>
        </p:nvSpPr>
        <p:spPr>
          <a:xfrm>
            <a:off x="1065212" y="2220277"/>
            <a:ext cx="9105901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685800">
              <a:lnSpc>
                <a:spcPct val="150000"/>
              </a:lnSpc>
              <a:spcBef>
                <a:spcPts val="700"/>
              </a:spcBef>
              <a:defRPr sz="2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2、 目标很重要：共同协商，与自己有关（文化墙）</a:t>
            </a:r>
          </a:p>
        </p:txBody>
      </p:sp>
      <p:sp>
        <p:nvSpPr>
          <p:cNvPr id="981" name="3、 每个人是愿意努力实践自己想出来的想法…"/>
          <p:cNvSpPr txBox="1"/>
          <p:nvPr/>
        </p:nvSpPr>
        <p:spPr>
          <a:xfrm>
            <a:off x="1049973" y="2932111"/>
            <a:ext cx="9029702" cy="292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685800">
              <a:lnSpc>
                <a:spcPct val="150000"/>
              </a:lnSpc>
              <a:spcBef>
                <a:spcPts val="700"/>
              </a:spcBef>
              <a:defRPr sz="2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3、 每个人是愿意努力实践自己想出来的想法</a:t>
            </a:r>
          </a:p>
          <a:p>
            <a:pPr defTabSz="685800">
              <a:lnSpc>
                <a:spcPct val="150000"/>
              </a:lnSpc>
              <a:spcBef>
                <a:spcPts val="700"/>
              </a:spcBef>
              <a:defRPr sz="2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4、 正向关注：已经做到的部分有什么经验</a:t>
            </a:r>
          </a:p>
          <a:p>
            <a:pPr defTabSz="685800">
              <a:lnSpc>
                <a:spcPct val="150000"/>
              </a:lnSpc>
              <a:spcBef>
                <a:spcPts val="700"/>
              </a:spcBef>
              <a:defRPr sz="28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5、 发现资源：相信每个人有能力做到</a:t>
            </a:r>
          </a:p>
          <a:p>
            <a:pPr defTabSz="685800">
              <a:lnSpc>
                <a:spcPct val="150000"/>
              </a:lnSpc>
              <a:defRPr b="1">
                <a:latin typeface="DengXian Light"/>
                <a:ea typeface="DengXian Light"/>
                <a:cs typeface="DengXian Light"/>
                <a:sym typeface="DengXian Light"/>
              </a:defRPr>
            </a:pPr>
            <a:r>
              <a:t> </a:t>
            </a:r>
            <a:r>
              <a:rPr b="0" sz="2400">
                <a:latin typeface="宋体"/>
                <a:ea typeface="宋体"/>
                <a:cs typeface="宋体"/>
                <a:sym typeface="宋体"/>
              </a:rPr>
              <a:t> </a:t>
            </a:r>
          </a:p>
        </p:txBody>
      </p:sp>
      <p:pic>
        <p:nvPicPr>
          <p:cNvPr id="982" name="http://www.pkusky.com/upfile/images/yuzhongbutongjianli.jpg" descr="http://www.pkusky.com/upfile/images/yuzhongbutongjianl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75861" y="4437062"/>
            <a:ext cx="1455739" cy="2062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10132" y="4534851"/>
            <a:ext cx="1866902" cy="1866902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984" name="图片 3" descr="图片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85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9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500"/>
                                        <p:tgtEl>
                                          <p:spTgt spid="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97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图片 1" descr="图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95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五步改善与家长的沟通"/>
          <p:cNvSpPr txBox="1"/>
          <p:nvPr/>
        </p:nvSpPr>
        <p:spPr>
          <a:xfrm>
            <a:off x="2675525" y="2791461"/>
            <a:ext cx="231161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b="1" sz="3600">
                <a:solidFill>
                  <a:srgbClr val="2E509B"/>
                </a:solidFill>
                <a:latin typeface="等线"/>
                <a:ea typeface="等线"/>
                <a:cs typeface="等线"/>
                <a:sym typeface="等线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989" name="转换跑道"/>
          <p:cNvSpPr txBox="1"/>
          <p:nvPr/>
        </p:nvSpPr>
        <p:spPr>
          <a:xfrm>
            <a:off x="3579496" y="2931161"/>
            <a:ext cx="6047737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 defTabSz="457200">
              <a:defRPr b="1" sz="3600">
                <a:solidFill>
                  <a:srgbClr val="2E509B"/>
                </a:solidFill>
              </a:defRPr>
            </a:lvl1pPr>
          </a:lstStyle>
          <a:p>
            <a:pPr/>
            <a:r>
              <a:t>二、焦点解决在学校中的应用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92" name="（一）应用于学校发展规划"/>
          <p:cNvSpPr txBox="1"/>
          <p:nvPr/>
        </p:nvSpPr>
        <p:spPr>
          <a:xfrm>
            <a:off x="637221" y="3445827"/>
            <a:ext cx="8361365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100"/>
              </a:spcBef>
              <a:defRPr sz="24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（一）应用于学校发展规划</a:t>
            </a:r>
            <a:endParaRPr sz="3300">
              <a:solidFill>
                <a:srgbClr val="0000FF"/>
              </a:solidFill>
            </a:endParaRPr>
          </a:p>
          <a:p>
            <a:pPr>
              <a:spcBef>
                <a:spcPts val="1900"/>
              </a:spcBef>
              <a:defRPr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 </a:t>
            </a:r>
          </a:p>
        </p:txBody>
      </p:sp>
      <p:pic>
        <p:nvPicPr>
          <p:cNvPr id="993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4725" y="1691004"/>
            <a:ext cx="6569075" cy="4780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995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与全体教师团队的第一次会议"/>
          <p:cNvSpPr txBox="1"/>
          <p:nvPr>
            <p:ph type="title"/>
          </p:nvPr>
        </p:nvSpPr>
        <p:spPr>
          <a:xfrm>
            <a:off x="668655" y="1253489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 </a:t>
            </a:r>
            <a:br/>
            <a:r>
              <a:t>与全体教师团队的第一次会议</a:t>
            </a:r>
          </a:p>
        </p:txBody>
      </p:sp>
      <p:sp>
        <p:nvSpPr>
          <p:cNvPr id="998" name="2 小时…"/>
          <p:cNvSpPr txBox="1"/>
          <p:nvPr>
            <p:ph type="body" idx="4294967295"/>
          </p:nvPr>
        </p:nvSpPr>
        <p:spPr>
          <a:xfrm>
            <a:off x="2962275" y="2257425"/>
            <a:ext cx="8229600" cy="4208780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None/>
              <a:defRPr sz="2100"/>
            </a:pPr>
          </a:p>
          <a:p>
            <a:pPr marL="0" indent="0" defTabSz="6858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t>2 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小时</a:t>
            </a:r>
            <a:endParaRPr>
              <a:latin typeface="华文细黑"/>
              <a:ea typeface="华文细黑"/>
              <a:cs typeface="华文细黑"/>
              <a:sym typeface="华文细黑"/>
            </a:endParaRPr>
          </a:p>
          <a:p>
            <a:pPr marL="0" indent="0" defTabSz="6858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学校校长和部门负责人</a:t>
            </a:r>
          </a:p>
          <a:p>
            <a:pPr marL="0" indent="0" defTabSz="6858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t>150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名教师</a:t>
            </a:r>
          </a:p>
        </p:txBody>
      </p:sp>
      <p:grpSp>
        <p:nvGrpSpPr>
          <p:cNvPr id="1210" name="成组"/>
          <p:cNvGrpSpPr/>
          <p:nvPr/>
        </p:nvGrpSpPr>
        <p:grpSpPr>
          <a:xfrm>
            <a:off x="5880100" y="2174874"/>
            <a:ext cx="4468815" cy="3405192"/>
            <a:chOff x="0" y="0"/>
            <a:chExt cx="4468814" cy="3405190"/>
          </a:xfrm>
        </p:grpSpPr>
        <p:pic>
          <p:nvPicPr>
            <p:cNvPr id="999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86547" y="1055835"/>
              <a:ext cx="774285" cy="7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0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09533" y="141194"/>
              <a:ext cx="774285" cy="76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05" name="成组"/>
            <p:cNvGrpSpPr/>
            <p:nvPr/>
          </p:nvGrpSpPr>
          <p:grpSpPr>
            <a:xfrm>
              <a:off x="2388468" y="866968"/>
              <a:ext cx="136947" cy="144497"/>
              <a:chOff x="0" y="0"/>
              <a:chExt cx="136945" cy="144496"/>
            </a:xfrm>
          </p:grpSpPr>
          <p:sp>
            <p:nvSpPr>
              <p:cNvPr id="1001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2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3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4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666666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10" name="成组"/>
            <p:cNvGrpSpPr/>
            <p:nvPr/>
          </p:nvGrpSpPr>
          <p:grpSpPr>
            <a:xfrm>
              <a:off x="3030898" y="320863"/>
              <a:ext cx="137953" cy="144497"/>
              <a:chOff x="0" y="0"/>
              <a:chExt cx="137951" cy="144496"/>
            </a:xfrm>
          </p:grpSpPr>
          <p:sp>
            <p:nvSpPr>
              <p:cNvPr id="1006" name="圆形"/>
              <p:cNvSpPr/>
              <p:nvPr/>
            </p:nvSpPr>
            <p:spPr>
              <a:xfrm>
                <a:off x="0" y="-1"/>
                <a:ext cx="137953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7" name="圆形"/>
              <p:cNvSpPr/>
              <p:nvPr/>
            </p:nvSpPr>
            <p:spPr>
              <a:xfrm>
                <a:off x="39692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8" name="圆形"/>
              <p:cNvSpPr/>
              <p:nvPr/>
            </p:nvSpPr>
            <p:spPr>
              <a:xfrm>
                <a:off x="83888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09" name="形状"/>
              <p:cNvSpPr/>
              <p:nvPr/>
            </p:nvSpPr>
            <p:spPr>
              <a:xfrm>
                <a:off x="31677" y="43114"/>
                <a:ext cx="74598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15" name="成组"/>
            <p:cNvGrpSpPr/>
            <p:nvPr/>
          </p:nvGrpSpPr>
          <p:grpSpPr>
            <a:xfrm>
              <a:off x="3096349" y="692724"/>
              <a:ext cx="136947" cy="144499"/>
              <a:chOff x="0" y="0"/>
              <a:chExt cx="136945" cy="144497"/>
            </a:xfrm>
          </p:grpSpPr>
          <p:sp>
            <p:nvSpPr>
              <p:cNvPr id="1011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2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3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4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20" name="成组"/>
            <p:cNvGrpSpPr/>
            <p:nvPr/>
          </p:nvGrpSpPr>
          <p:grpSpPr>
            <a:xfrm>
              <a:off x="3347078" y="18061"/>
              <a:ext cx="136947" cy="144497"/>
              <a:chOff x="0" y="0"/>
              <a:chExt cx="136945" cy="144496"/>
            </a:xfrm>
          </p:grpSpPr>
          <p:sp>
            <p:nvSpPr>
              <p:cNvPr id="1016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7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8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19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25" name="成组"/>
            <p:cNvGrpSpPr/>
            <p:nvPr/>
          </p:nvGrpSpPr>
          <p:grpSpPr>
            <a:xfrm>
              <a:off x="4078118" y="379298"/>
              <a:ext cx="136947" cy="145561"/>
              <a:chOff x="0" y="0"/>
              <a:chExt cx="136945" cy="145559"/>
            </a:xfrm>
          </p:grpSpPr>
          <p:sp>
            <p:nvSpPr>
              <p:cNvPr id="1021" name="圆形"/>
              <p:cNvSpPr/>
              <p:nvPr/>
            </p:nvSpPr>
            <p:spPr>
              <a:xfrm>
                <a:off x="0" y="0"/>
                <a:ext cx="136946" cy="145560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2" name="圆形"/>
              <p:cNvSpPr/>
              <p:nvPr/>
            </p:nvSpPr>
            <p:spPr>
              <a:xfrm>
                <a:off x="39403" y="43431"/>
                <a:ext cx="14267" cy="15165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3" name="圆形"/>
              <p:cNvSpPr/>
              <p:nvPr/>
            </p:nvSpPr>
            <p:spPr>
              <a:xfrm>
                <a:off x="83276" y="43431"/>
                <a:ext cx="14267" cy="15165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4" name="形状"/>
              <p:cNvSpPr/>
              <p:nvPr/>
            </p:nvSpPr>
            <p:spPr>
              <a:xfrm>
                <a:off x="31446" y="43431"/>
                <a:ext cx="74053" cy="74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30" name="成组"/>
            <p:cNvGrpSpPr/>
            <p:nvPr/>
          </p:nvGrpSpPr>
          <p:grpSpPr>
            <a:xfrm>
              <a:off x="3815306" y="39310"/>
              <a:ext cx="136947" cy="144499"/>
              <a:chOff x="0" y="0"/>
              <a:chExt cx="136945" cy="144497"/>
            </a:xfrm>
          </p:grpSpPr>
          <p:sp>
            <p:nvSpPr>
              <p:cNvPr id="1026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7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8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29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35" name="成组"/>
            <p:cNvGrpSpPr/>
            <p:nvPr/>
          </p:nvGrpSpPr>
          <p:grpSpPr>
            <a:xfrm>
              <a:off x="3984472" y="764971"/>
              <a:ext cx="136947" cy="144499"/>
              <a:chOff x="0" y="0"/>
              <a:chExt cx="136945" cy="144497"/>
            </a:xfrm>
          </p:grpSpPr>
          <p:sp>
            <p:nvSpPr>
              <p:cNvPr id="1031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2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3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4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40" name="成组"/>
            <p:cNvGrpSpPr/>
            <p:nvPr/>
          </p:nvGrpSpPr>
          <p:grpSpPr>
            <a:xfrm>
              <a:off x="3623987" y="990213"/>
              <a:ext cx="136947" cy="144499"/>
              <a:chOff x="0" y="0"/>
              <a:chExt cx="136945" cy="144497"/>
            </a:xfrm>
          </p:grpSpPr>
          <p:sp>
            <p:nvSpPr>
              <p:cNvPr id="1036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7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8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39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45" name="成组"/>
            <p:cNvGrpSpPr/>
            <p:nvPr/>
          </p:nvGrpSpPr>
          <p:grpSpPr>
            <a:xfrm>
              <a:off x="2711696" y="1225017"/>
              <a:ext cx="136949" cy="144499"/>
              <a:chOff x="0" y="0"/>
              <a:chExt cx="136947" cy="144497"/>
            </a:xfrm>
          </p:grpSpPr>
          <p:sp>
            <p:nvSpPr>
              <p:cNvPr id="1041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2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3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4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50" name="成组"/>
            <p:cNvGrpSpPr/>
            <p:nvPr/>
          </p:nvGrpSpPr>
          <p:grpSpPr>
            <a:xfrm>
              <a:off x="2592877" y="1733936"/>
              <a:ext cx="136947" cy="144497"/>
              <a:chOff x="0" y="0"/>
              <a:chExt cx="136945" cy="144496"/>
            </a:xfrm>
          </p:grpSpPr>
          <p:sp>
            <p:nvSpPr>
              <p:cNvPr id="1046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7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8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49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55" name="成组"/>
            <p:cNvGrpSpPr/>
            <p:nvPr/>
          </p:nvGrpSpPr>
          <p:grpSpPr>
            <a:xfrm>
              <a:off x="1973608" y="1801933"/>
              <a:ext cx="136947" cy="144499"/>
              <a:chOff x="0" y="0"/>
              <a:chExt cx="136945" cy="144497"/>
            </a:xfrm>
          </p:grpSpPr>
          <p:sp>
            <p:nvSpPr>
              <p:cNvPr id="1051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2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3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4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60" name="成组"/>
            <p:cNvGrpSpPr/>
            <p:nvPr/>
          </p:nvGrpSpPr>
          <p:grpSpPr>
            <a:xfrm>
              <a:off x="1706767" y="1369512"/>
              <a:ext cx="136949" cy="144499"/>
              <a:chOff x="0" y="0"/>
              <a:chExt cx="136947" cy="144497"/>
            </a:xfrm>
          </p:grpSpPr>
          <p:sp>
            <p:nvSpPr>
              <p:cNvPr id="1056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7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8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59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65" name="成组"/>
            <p:cNvGrpSpPr/>
            <p:nvPr/>
          </p:nvGrpSpPr>
          <p:grpSpPr>
            <a:xfrm>
              <a:off x="1954475" y="950902"/>
              <a:ext cx="136949" cy="144499"/>
              <a:chOff x="0" y="0"/>
              <a:chExt cx="136947" cy="144497"/>
            </a:xfrm>
          </p:grpSpPr>
          <p:sp>
            <p:nvSpPr>
              <p:cNvPr id="1061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2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3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4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BFBFB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pic>
          <p:nvPicPr>
            <p:cNvPr id="1066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65595" y="1824133"/>
              <a:ext cx="774284" cy="762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071" name="成组"/>
            <p:cNvGrpSpPr/>
            <p:nvPr/>
          </p:nvGrpSpPr>
          <p:grpSpPr>
            <a:xfrm>
              <a:off x="3284647" y="2001676"/>
              <a:ext cx="137955" cy="144497"/>
              <a:chOff x="0" y="0"/>
              <a:chExt cx="137953" cy="144496"/>
            </a:xfrm>
          </p:grpSpPr>
          <p:sp>
            <p:nvSpPr>
              <p:cNvPr id="1067" name="圆形"/>
              <p:cNvSpPr/>
              <p:nvPr/>
            </p:nvSpPr>
            <p:spPr>
              <a:xfrm>
                <a:off x="0" y="-1"/>
                <a:ext cx="137955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8" name="圆形"/>
              <p:cNvSpPr/>
              <p:nvPr/>
            </p:nvSpPr>
            <p:spPr>
              <a:xfrm>
                <a:off x="39692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69" name="圆形"/>
              <p:cNvSpPr/>
              <p:nvPr/>
            </p:nvSpPr>
            <p:spPr>
              <a:xfrm>
                <a:off x="83889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0" name="形状"/>
              <p:cNvSpPr/>
              <p:nvPr/>
            </p:nvSpPr>
            <p:spPr>
              <a:xfrm>
                <a:off x="31677" y="43114"/>
                <a:ext cx="74599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76" name="成组"/>
            <p:cNvGrpSpPr/>
            <p:nvPr/>
          </p:nvGrpSpPr>
          <p:grpSpPr>
            <a:xfrm>
              <a:off x="3575653" y="2642340"/>
              <a:ext cx="136949" cy="144499"/>
              <a:chOff x="0" y="0"/>
              <a:chExt cx="136947" cy="144497"/>
            </a:xfrm>
          </p:grpSpPr>
          <p:sp>
            <p:nvSpPr>
              <p:cNvPr id="1072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3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4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5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81" name="成组"/>
            <p:cNvGrpSpPr/>
            <p:nvPr/>
          </p:nvGrpSpPr>
          <p:grpSpPr>
            <a:xfrm>
              <a:off x="3600827" y="1698875"/>
              <a:ext cx="136947" cy="144497"/>
              <a:chOff x="0" y="0"/>
              <a:chExt cx="136945" cy="144496"/>
            </a:xfrm>
          </p:grpSpPr>
          <p:sp>
            <p:nvSpPr>
              <p:cNvPr id="1077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8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79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0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86" name="成组"/>
            <p:cNvGrpSpPr/>
            <p:nvPr/>
          </p:nvGrpSpPr>
          <p:grpSpPr>
            <a:xfrm>
              <a:off x="4331868" y="2061174"/>
              <a:ext cx="136947" cy="144497"/>
              <a:chOff x="0" y="0"/>
              <a:chExt cx="136945" cy="144496"/>
            </a:xfrm>
          </p:grpSpPr>
          <p:sp>
            <p:nvSpPr>
              <p:cNvPr id="1082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3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4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5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91" name="成组"/>
            <p:cNvGrpSpPr/>
            <p:nvPr/>
          </p:nvGrpSpPr>
          <p:grpSpPr>
            <a:xfrm>
              <a:off x="4081139" y="1698875"/>
              <a:ext cx="136947" cy="144497"/>
              <a:chOff x="0" y="0"/>
              <a:chExt cx="136945" cy="144496"/>
            </a:xfrm>
          </p:grpSpPr>
          <p:sp>
            <p:nvSpPr>
              <p:cNvPr id="1087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8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89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0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096" name="成组"/>
            <p:cNvGrpSpPr/>
            <p:nvPr/>
          </p:nvGrpSpPr>
          <p:grpSpPr>
            <a:xfrm>
              <a:off x="4238222" y="2445784"/>
              <a:ext cx="136947" cy="144499"/>
              <a:chOff x="0" y="0"/>
              <a:chExt cx="136945" cy="144497"/>
            </a:xfrm>
          </p:grpSpPr>
          <p:sp>
            <p:nvSpPr>
              <p:cNvPr id="1092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3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4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5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01" name="成组"/>
            <p:cNvGrpSpPr/>
            <p:nvPr/>
          </p:nvGrpSpPr>
          <p:grpSpPr>
            <a:xfrm>
              <a:off x="3966347" y="2668901"/>
              <a:ext cx="136947" cy="144499"/>
              <a:chOff x="0" y="0"/>
              <a:chExt cx="136945" cy="144497"/>
            </a:xfrm>
          </p:grpSpPr>
          <p:sp>
            <p:nvSpPr>
              <p:cNvPr id="1097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8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099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0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pic>
          <p:nvPicPr>
            <p:cNvPr id="1102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1886" y="122902"/>
              <a:ext cx="774284" cy="7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07" name="成组"/>
            <p:cNvGrpSpPr/>
            <p:nvPr/>
          </p:nvGrpSpPr>
          <p:grpSpPr>
            <a:xfrm>
              <a:off x="154062" y="302801"/>
              <a:ext cx="136947" cy="144499"/>
              <a:chOff x="0" y="0"/>
              <a:chExt cx="136945" cy="144497"/>
            </a:xfrm>
          </p:grpSpPr>
          <p:sp>
            <p:nvSpPr>
              <p:cNvPr id="1103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4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5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6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12" name="成组"/>
            <p:cNvGrpSpPr/>
            <p:nvPr/>
          </p:nvGrpSpPr>
          <p:grpSpPr>
            <a:xfrm>
              <a:off x="218506" y="674663"/>
              <a:ext cx="136947" cy="144497"/>
              <a:chOff x="0" y="0"/>
              <a:chExt cx="136945" cy="144496"/>
            </a:xfrm>
          </p:grpSpPr>
          <p:sp>
            <p:nvSpPr>
              <p:cNvPr id="1108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09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0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1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17" name="成组"/>
            <p:cNvGrpSpPr/>
            <p:nvPr/>
          </p:nvGrpSpPr>
          <p:grpSpPr>
            <a:xfrm>
              <a:off x="470242" y="-1"/>
              <a:ext cx="136947" cy="144497"/>
              <a:chOff x="0" y="0"/>
              <a:chExt cx="136945" cy="144496"/>
            </a:xfrm>
          </p:grpSpPr>
          <p:sp>
            <p:nvSpPr>
              <p:cNvPr id="1113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4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5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6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22" name="成组"/>
            <p:cNvGrpSpPr/>
            <p:nvPr/>
          </p:nvGrpSpPr>
          <p:grpSpPr>
            <a:xfrm>
              <a:off x="1200275" y="361236"/>
              <a:ext cx="136949" cy="144499"/>
              <a:chOff x="0" y="0"/>
              <a:chExt cx="136947" cy="144497"/>
            </a:xfrm>
          </p:grpSpPr>
          <p:sp>
            <p:nvSpPr>
              <p:cNvPr id="1118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19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0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1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27" name="成组"/>
            <p:cNvGrpSpPr/>
            <p:nvPr/>
          </p:nvGrpSpPr>
          <p:grpSpPr>
            <a:xfrm>
              <a:off x="949546" y="-1"/>
              <a:ext cx="136949" cy="144497"/>
              <a:chOff x="0" y="0"/>
              <a:chExt cx="136947" cy="144496"/>
            </a:xfrm>
          </p:grpSpPr>
          <p:sp>
            <p:nvSpPr>
              <p:cNvPr id="1123" name="圆形"/>
              <p:cNvSpPr/>
              <p:nvPr/>
            </p:nvSpPr>
            <p:spPr>
              <a:xfrm>
                <a:off x="-1" y="-1"/>
                <a:ext cx="136949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4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5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6" name="形状"/>
              <p:cNvSpPr/>
              <p:nvPr/>
            </p:nvSpPr>
            <p:spPr>
              <a:xfrm>
                <a:off x="31446" y="43114"/>
                <a:ext cx="74054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32" name="成组"/>
            <p:cNvGrpSpPr/>
            <p:nvPr/>
          </p:nvGrpSpPr>
          <p:grpSpPr>
            <a:xfrm>
              <a:off x="1106629" y="746910"/>
              <a:ext cx="136949" cy="144499"/>
              <a:chOff x="0" y="0"/>
              <a:chExt cx="136947" cy="144497"/>
            </a:xfrm>
          </p:grpSpPr>
          <p:sp>
            <p:nvSpPr>
              <p:cNvPr id="1128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29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0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1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37" name="成组"/>
            <p:cNvGrpSpPr/>
            <p:nvPr/>
          </p:nvGrpSpPr>
          <p:grpSpPr>
            <a:xfrm>
              <a:off x="470242" y="950902"/>
              <a:ext cx="136947" cy="144499"/>
              <a:chOff x="0" y="0"/>
              <a:chExt cx="136945" cy="144497"/>
            </a:xfrm>
          </p:grpSpPr>
          <p:sp>
            <p:nvSpPr>
              <p:cNvPr id="1133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4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5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36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pic>
          <p:nvPicPr>
            <p:cNvPr id="1138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9468" y="1982670"/>
              <a:ext cx="774284" cy="762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3" name="成组"/>
            <p:cNvGrpSpPr/>
            <p:nvPr/>
          </p:nvGrpSpPr>
          <p:grpSpPr>
            <a:xfrm>
              <a:off x="0" y="2159983"/>
              <a:ext cx="136946" cy="144497"/>
              <a:chOff x="0" y="0"/>
              <a:chExt cx="136945" cy="144496"/>
            </a:xfrm>
          </p:grpSpPr>
          <p:sp>
            <p:nvSpPr>
              <p:cNvPr id="1139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0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1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2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48" name="成组"/>
            <p:cNvGrpSpPr/>
            <p:nvPr/>
          </p:nvGrpSpPr>
          <p:grpSpPr>
            <a:xfrm>
              <a:off x="64444" y="2531844"/>
              <a:ext cx="137955" cy="144499"/>
              <a:chOff x="0" y="0"/>
              <a:chExt cx="137953" cy="144497"/>
            </a:xfrm>
          </p:grpSpPr>
          <p:sp>
            <p:nvSpPr>
              <p:cNvPr id="1144" name="圆形"/>
              <p:cNvSpPr/>
              <p:nvPr/>
            </p:nvSpPr>
            <p:spPr>
              <a:xfrm>
                <a:off x="0" y="0"/>
                <a:ext cx="137955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5" name="圆形"/>
              <p:cNvSpPr/>
              <p:nvPr/>
            </p:nvSpPr>
            <p:spPr>
              <a:xfrm>
                <a:off x="39692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6" name="圆形"/>
              <p:cNvSpPr/>
              <p:nvPr/>
            </p:nvSpPr>
            <p:spPr>
              <a:xfrm>
                <a:off x="83889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47" name="形状"/>
              <p:cNvSpPr/>
              <p:nvPr/>
            </p:nvSpPr>
            <p:spPr>
              <a:xfrm>
                <a:off x="31677" y="43114"/>
                <a:ext cx="74599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53" name="成组"/>
            <p:cNvGrpSpPr/>
            <p:nvPr/>
          </p:nvGrpSpPr>
          <p:grpSpPr>
            <a:xfrm>
              <a:off x="316180" y="1857181"/>
              <a:ext cx="136947" cy="144499"/>
              <a:chOff x="0" y="0"/>
              <a:chExt cx="136945" cy="144497"/>
            </a:xfrm>
          </p:grpSpPr>
          <p:sp>
            <p:nvSpPr>
              <p:cNvPr id="1149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0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1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2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58" name="成组"/>
            <p:cNvGrpSpPr/>
            <p:nvPr/>
          </p:nvGrpSpPr>
          <p:grpSpPr>
            <a:xfrm>
              <a:off x="1036143" y="2494658"/>
              <a:ext cx="136949" cy="144497"/>
              <a:chOff x="0" y="0"/>
              <a:chExt cx="136947" cy="144496"/>
            </a:xfrm>
          </p:grpSpPr>
          <p:sp>
            <p:nvSpPr>
              <p:cNvPr id="1154" name="圆形"/>
              <p:cNvSpPr/>
              <p:nvPr/>
            </p:nvSpPr>
            <p:spPr>
              <a:xfrm>
                <a:off x="-1" y="-1"/>
                <a:ext cx="136949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5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6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57" name="形状"/>
              <p:cNvSpPr/>
              <p:nvPr/>
            </p:nvSpPr>
            <p:spPr>
              <a:xfrm>
                <a:off x="31446" y="43114"/>
                <a:ext cx="74054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63" name="成组"/>
            <p:cNvGrpSpPr/>
            <p:nvPr/>
          </p:nvGrpSpPr>
          <p:grpSpPr>
            <a:xfrm>
              <a:off x="795484" y="1857181"/>
              <a:ext cx="136949" cy="144499"/>
              <a:chOff x="0" y="0"/>
              <a:chExt cx="136947" cy="144497"/>
            </a:xfrm>
          </p:grpSpPr>
          <p:sp>
            <p:nvSpPr>
              <p:cNvPr id="1159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0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1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2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68" name="成组"/>
            <p:cNvGrpSpPr/>
            <p:nvPr/>
          </p:nvGrpSpPr>
          <p:grpSpPr>
            <a:xfrm>
              <a:off x="767290" y="2809146"/>
              <a:ext cx="136947" cy="144499"/>
              <a:chOff x="0" y="0"/>
              <a:chExt cx="136945" cy="144497"/>
            </a:xfrm>
          </p:grpSpPr>
          <p:sp>
            <p:nvSpPr>
              <p:cNvPr id="1164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5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6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67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73" name="成组"/>
            <p:cNvGrpSpPr/>
            <p:nvPr/>
          </p:nvGrpSpPr>
          <p:grpSpPr>
            <a:xfrm>
              <a:off x="355450" y="2812334"/>
              <a:ext cx="136947" cy="144497"/>
              <a:chOff x="0" y="0"/>
              <a:chExt cx="136945" cy="144496"/>
            </a:xfrm>
          </p:grpSpPr>
          <p:sp>
            <p:nvSpPr>
              <p:cNvPr id="1169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0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1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2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pic>
          <p:nvPicPr>
            <p:cNvPr id="1174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59708" y="2415600"/>
              <a:ext cx="774284" cy="762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79" name="成组"/>
            <p:cNvGrpSpPr/>
            <p:nvPr/>
          </p:nvGrpSpPr>
          <p:grpSpPr>
            <a:xfrm>
              <a:off x="1817531" y="2813396"/>
              <a:ext cx="136947" cy="144499"/>
              <a:chOff x="0" y="0"/>
              <a:chExt cx="136945" cy="144497"/>
            </a:xfrm>
          </p:grpSpPr>
          <p:sp>
            <p:nvSpPr>
              <p:cNvPr id="1175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6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7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78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84" name="成组"/>
            <p:cNvGrpSpPr/>
            <p:nvPr/>
          </p:nvGrpSpPr>
          <p:grpSpPr>
            <a:xfrm>
              <a:off x="2046107" y="3193757"/>
              <a:ext cx="136949" cy="144499"/>
              <a:chOff x="0" y="0"/>
              <a:chExt cx="136947" cy="144497"/>
            </a:xfrm>
          </p:grpSpPr>
          <p:sp>
            <p:nvSpPr>
              <p:cNvPr id="1180" name="圆形"/>
              <p:cNvSpPr/>
              <p:nvPr/>
            </p:nvSpPr>
            <p:spPr>
              <a:xfrm>
                <a:off x="-1" y="0"/>
                <a:ext cx="136949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1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2" name="圆形"/>
              <p:cNvSpPr/>
              <p:nvPr/>
            </p:nvSpPr>
            <p:spPr>
              <a:xfrm>
                <a:off x="83277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3" name="形状"/>
              <p:cNvSpPr/>
              <p:nvPr/>
            </p:nvSpPr>
            <p:spPr>
              <a:xfrm>
                <a:off x="31446" y="43114"/>
                <a:ext cx="74054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89" name="成组"/>
            <p:cNvGrpSpPr/>
            <p:nvPr/>
          </p:nvGrpSpPr>
          <p:grpSpPr>
            <a:xfrm>
              <a:off x="1843712" y="2422410"/>
              <a:ext cx="136947" cy="144499"/>
              <a:chOff x="0" y="0"/>
              <a:chExt cx="136945" cy="144497"/>
            </a:xfrm>
          </p:grpSpPr>
          <p:sp>
            <p:nvSpPr>
              <p:cNvPr id="1185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6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7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88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94" name="成组"/>
            <p:cNvGrpSpPr/>
            <p:nvPr/>
          </p:nvGrpSpPr>
          <p:grpSpPr>
            <a:xfrm>
              <a:off x="2825481" y="2652965"/>
              <a:ext cx="136947" cy="144497"/>
              <a:chOff x="0" y="0"/>
              <a:chExt cx="136945" cy="144496"/>
            </a:xfrm>
          </p:grpSpPr>
          <p:sp>
            <p:nvSpPr>
              <p:cNvPr id="1190" name="圆形"/>
              <p:cNvSpPr/>
              <p:nvPr/>
            </p:nvSpPr>
            <p:spPr>
              <a:xfrm>
                <a:off x="0" y="-1"/>
                <a:ext cx="136946" cy="144497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1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2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3" name="形状"/>
              <p:cNvSpPr/>
              <p:nvPr/>
            </p:nvSpPr>
            <p:spPr>
              <a:xfrm>
                <a:off x="31446" y="43114"/>
                <a:ext cx="74053" cy="74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199" name="成组"/>
            <p:cNvGrpSpPr/>
            <p:nvPr/>
          </p:nvGrpSpPr>
          <p:grpSpPr>
            <a:xfrm>
              <a:off x="2574752" y="2290665"/>
              <a:ext cx="136947" cy="144499"/>
              <a:chOff x="0" y="0"/>
              <a:chExt cx="136945" cy="144497"/>
            </a:xfrm>
          </p:grpSpPr>
          <p:sp>
            <p:nvSpPr>
              <p:cNvPr id="1195" name="圆形"/>
              <p:cNvSpPr/>
              <p:nvPr/>
            </p:nvSpPr>
            <p:spPr>
              <a:xfrm>
                <a:off x="0" y="0"/>
                <a:ext cx="13694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6" name="圆形"/>
              <p:cNvSpPr/>
              <p:nvPr/>
            </p:nvSpPr>
            <p:spPr>
              <a:xfrm>
                <a:off x="39403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7" name="圆形"/>
              <p:cNvSpPr/>
              <p:nvPr/>
            </p:nvSpPr>
            <p:spPr>
              <a:xfrm>
                <a:off x="83276" y="43114"/>
                <a:ext cx="14267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198" name="形状"/>
              <p:cNvSpPr/>
              <p:nvPr/>
            </p:nvSpPr>
            <p:spPr>
              <a:xfrm>
                <a:off x="31446" y="43114"/>
                <a:ext cx="74053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04" name="成组"/>
            <p:cNvGrpSpPr/>
            <p:nvPr/>
          </p:nvGrpSpPr>
          <p:grpSpPr>
            <a:xfrm>
              <a:off x="2731835" y="3037575"/>
              <a:ext cx="136947" cy="145561"/>
              <a:chOff x="0" y="0"/>
              <a:chExt cx="136945" cy="145559"/>
            </a:xfrm>
          </p:grpSpPr>
          <p:sp>
            <p:nvSpPr>
              <p:cNvPr id="1200" name="圆形"/>
              <p:cNvSpPr/>
              <p:nvPr/>
            </p:nvSpPr>
            <p:spPr>
              <a:xfrm>
                <a:off x="0" y="0"/>
                <a:ext cx="136946" cy="145560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1" name="圆形"/>
              <p:cNvSpPr/>
              <p:nvPr/>
            </p:nvSpPr>
            <p:spPr>
              <a:xfrm>
                <a:off x="39403" y="43431"/>
                <a:ext cx="14267" cy="15165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2" name="圆形"/>
              <p:cNvSpPr/>
              <p:nvPr/>
            </p:nvSpPr>
            <p:spPr>
              <a:xfrm>
                <a:off x="83276" y="43431"/>
                <a:ext cx="14267" cy="15165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3" name="形状"/>
              <p:cNvSpPr/>
              <p:nvPr/>
            </p:nvSpPr>
            <p:spPr>
              <a:xfrm>
                <a:off x="31446" y="43431"/>
                <a:ext cx="74053" cy="74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1209" name="成组"/>
            <p:cNvGrpSpPr/>
            <p:nvPr/>
          </p:nvGrpSpPr>
          <p:grpSpPr>
            <a:xfrm>
              <a:off x="2459961" y="3260692"/>
              <a:ext cx="137955" cy="144499"/>
              <a:chOff x="0" y="0"/>
              <a:chExt cx="137954" cy="144497"/>
            </a:xfrm>
          </p:grpSpPr>
          <p:sp>
            <p:nvSpPr>
              <p:cNvPr id="1205" name="圆形"/>
              <p:cNvSpPr/>
              <p:nvPr/>
            </p:nvSpPr>
            <p:spPr>
              <a:xfrm>
                <a:off x="-1" y="0"/>
                <a:ext cx="137956" cy="144499"/>
              </a:xfrm>
              <a:prstGeom prst="ellipse">
                <a:avLst/>
              </a:prstGeom>
              <a:solidFill>
                <a:srgbClr val="BCEB79"/>
              </a:solidFill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6" name="圆形"/>
              <p:cNvSpPr/>
              <p:nvPr/>
            </p:nvSpPr>
            <p:spPr>
              <a:xfrm>
                <a:off x="39692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7" name="圆形"/>
              <p:cNvSpPr/>
              <p:nvPr/>
            </p:nvSpPr>
            <p:spPr>
              <a:xfrm>
                <a:off x="83888" y="43114"/>
                <a:ext cx="14373" cy="15053"/>
              </a:xfrm>
              <a:prstGeom prst="ellipse">
                <a:avLst/>
              </a:prstGeom>
              <a:solidFill>
                <a:srgbClr val="96BC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208" name="形状"/>
              <p:cNvSpPr/>
              <p:nvPr/>
            </p:nvSpPr>
            <p:spPr>
              <a:xfrm>
                <a:off x="31677" y="43114"/>
                <a:ext cx="74598" cy="74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68" fill="norm" stroke="1" extrusionOk="0">
                    <a:moveTo>
                      <a:pt x="4401" y="0"/>
                    </a:moveTo>
                    <a:cubicBezTo>
                      <a:pt x="3252" y="0"/>
                      <a:pt x="2321" y="926"/>
                      <a:pt x="2321" y="2069"/>
                    </a:cubicBezTo>
                    <a:cubicBezTo>
                      <a:pt x="2321" y="3212"/>
                      <a:pt x="3252" y="4138"/>
                      <a:pt x="4401" y="4138"/>
                    </a:cubicBezTo>
                    <a:cubicBezTo>
                      <a:pt x="5550" y="4138"/>
                      <a:pt x="6482" y="3212"/>
                      <a:pt x="6482" y="2069"/>
                    </a:cubicBezTo>
                    <a:cubicBezTo>
                      <a:pt x="6482" y="926"/>
                      <a:pt x="5550" y="0"/>
                      <a:pt x="4401" y="0"/>
                    </a:cubicBezTo>
                    <a:close/>
                    <a:moveTo>
                      <a:pt x="17199" y="0"/>
                    </a:moveTo>
                    <a:cubicBezTo>
                      <a:pt x="16050" y="0"/>
                      <a:pt x="15118" y="926"/>
                      <a:pt x="15118" y="2069"/>
                    </a:cubicBezTo>
                    <a:cubicBezTo>
                      <a:pt x="15118" y="3212"/>
                      <a:pt x="16050" y="4138"/>
                      <a:pt x="17199" y="4138"/>
                    </a:cubicBezTo>
                    <a:cubicBezTo>
                      <a:pt x="18348" y="4138"/>
                      <a:pt x="19279" y="3212"/>
                      <a:pt x="19279" y="2069"/>
                    </a:cubicBezTo>
                    <a:cubicBezTo>
                      <a:pt x="19279" y="926"/>
                      <a:pt x="18348" y="0"/>
                      <a:pt x="17199" y="0"/>
                    </a:cubicBezTo>
                    <a:close/>
                    <a:moveTo>
                      <a:pt x="0" y="16671"/>
                    </a:moveTo>
                    <a:cubicBezTo>
                      <a:pt x="7199" y="21600"/>
                      <a:pt x="14401" y="21600"/>
                      <a:pt x="21600" y="16671"/>
                    </a:cubicBezTo>
                  </a:path>
                </a:pathLst>
              </a:custGeom>
              <a:noFill/>
              <a:ln w="12700" cap="flat">
                <a:solidFill>
                  <a:srgbClr val="233608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pic>
        <p:nvPicPr>
          <p:cNvPr id="1211" name="图片 3" descr="图片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2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团队讨论的建议模式"/>
          <p:cNvSpPr txBox="1"/>
          <p:nvPr>
            <p:ph type="title"/>
          </p:nvPr>
        </p:nvSpPr>
        <p:spPr>
          <a:xfrm>
            <a:off x="838200" y="1223010"/>
            <a:ext cx="10515600" cy="1325564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  <a:r>
              <a:rPr sz="2500">
                <a:solidFill>
                  <a:srgbClr val="002B85"/>
                </a:solidFill>
                <a:latin typeface="+mn-lt"/>
                <a:ea typeface="+mn-ea"/>
                <a:cs typeface="+mn-cs"/>
                <a:sym typeface="Helvetica"/>
              </a:rPr>
              <a:t>团队讨论的建议模式</a:t>
            </a:r>
          </a:p>
        </p:txBody>
      </p:sp>
      <p:sp>
        <p:nvSpPr>
          <p:cNvPr id="1215" name="1、定目标…"/>
          <p:cNvSpPr txBox="1"/>
          <p:nvPr>
            <p:ph type="body" idx="4294967295"/>
          </p:nvPr>
        </p:nvSpPr>
        <p:spPr>
          <a:xfrm>
            <a:off x="1992312" y="2444114"/>
            <a:ext cx="8207376" cy="5163187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150000"/>
              </a:lnSpc>
              <a:spcBef>
                <a:spcPts val="700"/>
              </a:spcBef>
              <a:buSzTx/>
              <a:buNone/>
              <a:defRPr sz="2500">
                <a:solidFill>
                  <a:srgbClr val="002B85"/>
                </a:solidFill>
              </a:defRPr>
            </a:pPr>
            <a:r>
              <a:t>1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、定目标</a:t>
            </a:r>
          </a:p>
          <a:p>
            <a:pPr lvl="1" marL="742950" indent="-285750" defTabSz="6858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5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正向描述</a:t>
            </a:r>
          </a:p>
          <a:p>
            <a:pPr lvl="1" marL="742950" indent="-285750" defTabSz="6858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5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在你们的影响范围内</a:t>
            </a:r>
          </a:p>
          <a:p>
            <a:pPr lvl="1" marL="742950" indent="-285750" defTabSz="68580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  <a:defRPr sz="25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可以一小步一小步地实现</a:t>
            </a:r>
          </a:p>
        </p:txBody>
      </p:sp>
      <p:pic>
        <p:nvPicPr>
          <p:cNvPr id="1216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7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标题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  <p:sp>
        <p:nvSpPr>
          <p:cNvPr id="1220" name="2、从不同角度描述你们想要的未来"/>
          <p:cNvSpPr txBox="1"/>
          <p:nvPr>
            <p:ph type="body" idx="4294967295"/>
          </p:nvPr>
        </p:nvSpPr>
        <p:spPr>
          <a:xfrm>
            <a:off x="1457325" y="1654810"/>
            <a:ext cx="7886700" cy="4351655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None/>
              <a:defRPr sz="2500">
                <a:solidFill>
                  <a:srgbClr val="002B85"/>
                </a:solidFill>
              </a:defRPr>
            </a:pPr>
            <a:r>
              <a:t>2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、从不同角度描述你们想要的未来</a:t>
            </a:r>
          </a:p>
        </p:txBody>
      </p:sp>
      <p:sp>
        <p:nvSpPr>
          <p:cNvPr id="1221" name="椭圆形"/>
          <p:cNvSpPr/>
          <p:nvPr/>
        </p:nvSpPr>
        <p:spPr>
          <a:xfrm>
            <a:off x="5080000" y="3584575"/>
            <a:ext cx="1079500" cy="84772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508C13"/>
            </a:solidFill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2" name="线条"/>
          <p:cNvSpPr/>
          <p:nvPr/>
        </p:nvSpPr>
        <p:spPr>
          <a:xfrm flipV="1">
            <a:off x="6159499" y="3351212"/>
            <a:ext cx="2659064" cy="65722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23" name="线条"/>
          <p:cNvSpPr/>
          <p:nvPr/>
        </p:nvSpPr>
        <p:spPr>
          <a:xfrm flipH="1" flipV="1">
            <a:off x="3063873" y="3351212"/>
            <a:ext cx="2016127" cy="657227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24" name="线条"/>
          <p:cNvSpPr/>
          <p:nvPr/>
        </p:nvSpPr>
        <p:spPr>
          <a:xfrm>
            <a:off x="5619750" y="4432300"/>
            <a:ext cx="0" cy="1157289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225" name="老师们会注意到什么？"/>
          <p:cNvSpPr txBox="1"/>
          <p:nvPr/>
        </p:nvSpPr>
        <p:spPr>
          <a:xfrm rot="20745626">
            <a:off x="6241234" y="2954550"/>
            <a:ext cx="2390139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 </a:t>
            </a:r>
          </a:p>
          <a:p>
            <a:pPr>
              <a:defRPr>
                <a:latin typeface="宋体"/>
                <a:ea typeface="宋体"/>
                <a:cs typeface="宋体"/>
                <a:sym typeface="宋体"/>
              </a:defRPr>
            </a:pPr>
            <a:r>
              <a:t>老师们会注意到什么？</a:t>
            </a:r>
          </a:p>
        </p:txBody>
      </p:sp>
      <p:sp>
        <p:nvSpPr>
          <p:cNvPr id="1226" name="学生们会注意到什么？"/>
          <p:cNvSpPr txBox="1"/>
          <p:nvPr/>
        </p:nvSpPr>
        <p:spPr>
          <a:xfrm rot="1073353">
            <a:off x="2579632" y="2954167"/>
            <a:ext cx="3113090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 </a:t>
            </a:r>
          </a:p>
          <a:p>
            <a:pPr>
              <a:defRPr>
                <a:latin typeface="宋体"/>
                <a:ea typeface="宋体"/>
                <a:cs typeface="宋体"/>
                <a:sym typeface="宋体"/>
              </a:defRPr>
            </a:pPr>
            <a:r>
              <a:t>学生们会注意到什么？</a:t>
            </a:r>
          </a:p>
        </p:txBody>
      </p:sp>
      <p:sp>
        <p:nvSpPr>
          <p:cNvPr id="1227" name="家长们会注意到什么？"/>
          <p:cNvSpPr txBox="1"/>
          <p:nvPr/>
        </p:nvSpPr>
        <p:spPr>
          <a:xfrm>
            <a:off x="4633912" y="5426075"/>
            <a:ext cx="3113089" cy="688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 </a:t>
            </a:r>
          </a:p>
          <a:p>
            <a:pPr>
              <a:defRPr>
                <a:latin typeface="宋体"/>
                <a:ea typeface="宋体"/>
                <a:cs typeface="宋体"/>
                <a:sym typeface="宋体"/>
              </a:defRPr>
            </a:pPr>
            <a:r>
              <a:t>家长们会注意到什么？</a:t>
            </a:r>
          </a:p>
        </p:txBody>
      </p:sp>
      <p:pic>
        <p:nvPicPr>
          <p:cNvPr id="1228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9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奇迹画面"/>
          <p:cNvSpPr txBox="1"/>
          <p:nvPr>
            <p:ph type="title"/>
          </p:nvPr>
        </p:nvSpPr>
        <p:spPr>
          <a:xfrm>
            <a:off x="838200" y="1352550"/>
            <a:ext cx="10515600" cy="1325563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 </a:t>
            </a:r>
            <a:r>
              <a:rPr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rPr>
              <a:t>奇迹画面</a:t>
            </a:r>
          </a:p>
        </p:txBody>
      </p:sp>
      <p:sp>
        <p:nvSpPr>
          <p:cNvPr id="1232" name="6-8人一组，共同描绘2020年“我们的学校”…"/>
          <p:cNvSpPr txBox="1"/>
          <p:nvPr>
            <p:ph type="body" idx="4294967295"/>
          </p:nvPr>
        </p:nvSpPr>
        <p:spPr>
          <a:xfrm>
            <a:off x="1365885" y="2348229"/>
            <a:ext cx="7886701" cy="4351656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None/>
              <a:defRPr sz="2400"/>
            </a:pPr>
          </a:p>
          <a:p>
            <a:pPr marL="0" indent="0" defTabSz="685800">
              <a:lnSpc>
                <a:spcPct val="150000"/>
              </a:lnSpc>
              <a:spcBef>
                <a:spcPts val="600"/>
              </a:spcBef>
              <a:buBlip>
                <a:blip r:embed="rId2"/>
              </a:buBlip>
            </a:pPr>
            <a:r>
              <a:t> 6-8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人一组，共同描绘</a:t>
            </a:r>
            <a:r>
              <a:t>2021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年</a:t>
            </a:r>
            <a:r>
              <a:t>“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我们的学校</a:t>
            </a:r>
            <a:r>
              <a:t>”</a:t>
            </a:r>
          </a:p>
          <a:p>
            <a:pPr marL="0" indent="0" defTabSz="685800">
              <a:spcBef>
                <a:spcPts val="600"/>
              </a:spcBef>
              <a:buBlip>
                <a:blip r:embed="rId2"/>
              </a:buBlip>
            </a:pPr>
            <a:r>
              <a:t> 4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个角度：</a:t>
            </a:r>
            <a:endParaRPr>
              <a:latin typeface="华文细黑"/>
              <a:ea typeface="华文细黑"/>
              <a:cs typeface="华文细黑"/>
              <a:sym typeface="华文细黑"/>
            </a:endParaRPr>
          </a:p>
          <a:p>
            <a:pPr lvl="1" marL="742950" indent="-285750" defTabSz="685800">
              <a:spcBef>
                <a:spcPts val="0"/>
              </a:spcBef>
              <a:buBlip>
                <a:blip r:embed="rId2"/>
              </a:buBlip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教师</a:t>
            </a:r>
          </a:p>
          <a:p>
            <a:pPr lvl="1" marL="742950" indent="-285750" defTabSz="685800">
              <a:spcBef>
                <a:spcPts val="0"/>
              </a:spcBef>
              <a:buBlip>
                <a:blip r:embed="rId2"/>
              </a:buBlip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学生</a:t>
            </a:r>
          </a:p>
          <a:p>
            <a:pPr lvl="1" marL="742950" indent="-285750" defTabSz="685800">
              <a:spcBef>
                <a:spcPts val="0"/>
              </a:spcBef>
              <a:buBlip>
                <a:blip r:embed="rId2"/>
              </a:buBlip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家长</a:t>
            </a:r>
          </a:p>
          <a:p>
            <a:pPr lvl="1" marL="742950" indent="-285750" defTabSz="685800">
              <a:spcBef>
                <a:spcPts val="0"/>
              </a:spcBef>
              <a:buBlip>
                <a:blip r:embed="rId2"/>
              </a:buBlip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环境（政府、媒体</a:t>
            </a:r>
            <a:r>
              <a:rPr>
                <a:latin typeface="DengXian"/>
                <a:ea typeface="DengXian"/>
                <a:cs typeface="DengXian"/>
                <a:sym typeface="DengXian"/>
              </a:rPr>
              <a:t>……</a:t>
            </a:r>
            <a:r>
              <a:t>）</a:t>
            </a:r>
          </a:p>
        </p:txBody>
      </p:sp>
      <p:pic>
        <p:nvPicPr>
          <p:cNvPr id="1233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93086" y="3769995"/>
            <a:ext cx="2703514" cy="2697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4" name="图片 3" descr="图片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5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8" name="3 、在1-10分的量尺上，你们现在在几分？…"/>
          <p:cNvSpPr txBox="1"/>
          <p:nvPr>
            <p:ph type="body" idx="4294967295"/>
          </p:nvPr>
        </p:nvSpPr>
        <p:spPr>
          <a:xfrm>
            <a:off x="1383665" y="1806575"/>
            <a:ext cx="7887335" cy="4351655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None/>
              <a:defRPr sz="3200">
                <a:solidFill>
                  <a:srgbClr val="002B85"/>
                </a:solidFill>
              </a:defRPr>
            </a:pPr>
            <a:r>
              <a:t>3 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、在</a:t>
            </a:r>
            <a:r>
              <a:t>1-10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分的量尺上，你们现在在几分？</a:t>
            </a:r>
            <a:endParaRPr>
              <a:solidFill>
                <a:srgbClr val="0000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marL="0" indent="0" defTabSz="685800">
              <a:spcBef>
                <a:spcPts val="700"/>
              </a:spcBef>
              <a:buSzTx/>
              <a:buNone/>
              <a:defRPr sz="3200">
                <a:solidFill>
                  <a:srgbClr val="0000FF"/>
                </a:solidFill>
              </a:defRPr>
            </a:pPr>
          </a:p>
          <a:p>
            <a:pPr marL="0" indent="0" defTabSz="685800">
              <a:spcBef>
                <a:spcPts val="700"/>
              </a:spcBef>
              <a:buSzTx/>
              <a:buNone/>
              <a:defRPr sz="3200">
                <a:solidFill>
                  <a:srgbClr val="0000FF"/>
                </a:solidFill>
              </a:defRPr>
            </a:pPr>
          </a:p>
          <a:p>
            <a:pPr marL="0" indent="0" defTabSz="685800">
              <a:spcBef>
                <a:spcPts val="700"/>
              </a:spcBef>
              <a:buSzTx/>
              <a:buNone/>
              <a:defRPr sz="2100"/>
            </a:pPr>
            <a:r>
              <a:t> </a:t>
            </a:r>
          </a:p>
          <a:p>
            <a:pPr marL="0" indent="0" defTabSz="685800">
              <a:spcBef>
                <a:spcPts val="600"/>
              </a:spcBef>
              <a:buSzTx/>
              <a:buNone/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哪些有效？                           </a:t>
            </a:r>
            <a:r>
              <a:rPr>
                <a:latin typeface="DengXian"/>
                <a:ea typeface="DengXian"/>
                <a:cs typeface="DengXian"/>
                <a:sym typeface="DengXian"/>
              </a:rPr>
              <a:t>+1</a:t>
            </a:r>
            <a:r>
              <a:t>分会是什么样子？</a:t>
            </a:r>
          </a:p>
        </p:txBody>
      </p:sp>
      <p:sp>
        <p:nvSpPr>
          <p:cNvPr id="1239" name="线条"/>
          <p:cNvSpPr/>
          <p:nvPr/>
        </p:nvSpPr>
        <p:spPr>
          <a:xfrm>
            <a:off x="1450023" y="3167062"/>
            <a:ext cx="8229602" cy="2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240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1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sp>
        <p:nvSpPr>
          <p:cNvPr id="752" name="对于今天课程有什么期待？…"/>
          <p:cNvSpPr txBox="1"/>
          <p:nvPr/>
        </p:nvSpPr>
        <p:spPr>
          <a:xfrm>
            <a:off x="740726" y="601026"/>
            <a:ext cx="9072565" cy="368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2400"/>
              </a:spcBef>
              <a:defRPr sz="4000">
                <a:solidFill>
                  <a:srgbClr val="002060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宋体"/>
                <a:ea typeface="宋体"/>
                <a:cs typeface="宋体"/>
                <a:sym typeface="宋体"/>
              </a:defRPr>
            </a:pPr>
            <a:r>
              <a:t>  </a:t>
            </a:r>
          </a:p>
          <a:p>
            <a:pPr>
              <a:spcBef>
                <a:spcPts val="12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spcBef>
                <a:spcPts val="19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对于今天课程有什么期待？</a:t>
            </a:r>
          </a:p>
          <a:p>
            <a:pPr>
              <a:spcBef>
                <a:spcPts val="1900"/>
              </a:spcBef>
              <a:buSzPct val="100000"/>
              <a:buFont typeface="Arial"/>
              <a:buChar char="•"/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课程结束的时候，怎么知道对自己是有帮助的？</a:t>
            </a:r>
          </a:p>
          <a:p>
            <a:pPr>
              <a:spcBef>
                <a:spcPts val="1900"/>
              </a:spcBef>
              <a:defRPr sz="32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标题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4" name="4、行动计划…"/>
          <p:cNvSpPr txBox="1"/>
          <p:nvPr>
            <p:ph type="body" idx="4294967295"/>
          </p:nvPr>
        </p:nvSpPr>
        <p:spPr>
          <a:xfrm>
            <a:off x="1700529" y="2028824"/>
            <a:ext cx="8207376" cy="5163187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spcBef>
                <a:spcPts val="700"/>
              </a:spcBef>
              <a:buSzTx/>
              <a:buNone/>
              <a:defRPr sz="3200">
                <a:solidFill>
                  <a:srgbClr val="002B85"/>
                </a:solidFill>
              </a:defRPr>
            </a:pPr>
            <a:r>
              <a:t>4</a:t>
            </a:r>
            <a:r>
              <a:rPr>
                <a:latin typeface="华文细黑"/>
                <a:ea typeface="华文细黑"/>
                <a:cs typeface="华文细黑"/>
                <a:sym typeface="华文细黑"/>
              </a:rPr>
              <a:t>、行动计划</a:t>
            </a:r>
            <a:endParaRPr>
              <a:solidFill>
                <a:srgbClr val="0000FF"/>
              </a:solidFill>
              <a:latin typeface="华文细黑"/>
              <a:ea typeface="华文细黑"/>
              <a:cs typeface="华文细黑"/>
              <a:sym typeface="华文细黑"/>
            </a:endParaRPr>
          </a:p>
          <a:p>
            <a:pPr marL="0" indent="0" defTabSz="685800">
              <a:spcBef>
                <a:spcPts val="600"/>
              </a:spcBef>
              <a:buSzTx/>
              <a:buNone/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什么？</a:t>
            </a:r>
            <a:r>
              <a:rPr>
                <a:latin typeface="DengXian"/>
                <a:ea typeface="DengXian"/>
                <a:cs typeface="DengXian"/>
                <a:sym typeface="DengXian"/>
              </a:rPr>
              <a:t>        </a:t>
            </a:r>
            <a:endParaRPr>
              <a:latin typeface="DengXian"/>
              <a:ea typeface="DengXian"/>
              <a:cs typeface="DengXian"/>
              <a:sym typeface="DengXian"/>
            </a:endParaRPr>
          </a:p>
          <a:p>
            <a:pPr marL="0" indent="0" defTabSz="685800">
              <a:spcBef>
                <a:spcPts val="600"/>
              </a:spcBef>
              <a:buSzTx/>
              <a:buNone/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时间节点？</a:t>
            </a:r>
            <a:r>
              <a:rPr>
                <a:latin typeface="DengXian"/>
                <a:ea typeface="DengXian"/>
                <a:cs typeface="DengXian"/>
                <a:sym typeface="DengXian"/>
              </a:rPr>
              <a:t>   </a:t>
            </a:r>
            <a:endParaRPr>
              <a:latin typeface="DengXian"/>
              <a:ea typeface="DengXian"/>
              <a:cs typeface="DengXian"/>
              <a:sym typeface="DengXian"/>
            </a:endParaRPr>
          </a:p>
          <a:p>
            <a:pPr marL="0" indent="0" defTabSz="685800">
              <a:spcBef>
                <a:spcPts val="600"/>
              </a:spcBef>
              <a:buSzTx/>
              <a:buNone/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资源？</a:t>
            </a:r>
            <a:r>
              <a:rPr>
                <a:latin typeface="DengXian"/>
                <a:ea typeface="DengXian"/>
                <a:cs typeface="DengXian"/>
                <a:sym typeface="DengXian"/>
              </a:rPr>
              <a:t>   </a:t>
            </a:r>
            <a:endParaRPr>
              <a:latin typeface="DengXian"/>
              <a:ea typeface="DengXian"/>
              <a:cs typeface="DengXian"/>
              <a:sym typeface="DengXian"/>
            </a:endParaRPr>
          </a:p>
          <a:p>
            <a:pPr marL="0" indent="0" defTabSz="685800">
              <a:spcBef>
                <a:spcPts val="600"/>
              </a:spcBef>
              <a:buSzTx/>
              <a:buNone/>
              <a:defRPr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人？</a:t>
            </a:r>
            <a:r>
              <a:rPr>
                <a:latin typeface="DengXian"/>
                <a:ea typeface="DengXian"/>
                <a:cs typeface="DengXian"/>
                <a:sym typeface="DengXian"/>
              </a:rPr>
              <a:t>   </a:t>
            </a:r>
          </a:p>
        </p:txBody>
      </p:sp>
      <p:pic>
        <p:nvPicPr>
          <p:cNvPr id="1245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6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标题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49" name="文本"/>
          <p:cNvSpPr txBox="1"/>
          <p:nvPr/>
        </p:nvSpPr>
        <p:spPr>
          <a:xfrm>
            <a:off x="2109786" y="2376486"/>
            <a:ext cx="24701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700"/>
              </a:spcBef>
              <a:defRPr sz="45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 </a:t>
            </a:r>
          </a:p>
        </p:txBody>
      </p:sp>
      <p:graphicFrame>
        <p:nvGraphicFramePr>
          <p:cNvPr id="1250" name="表格"/>
          <p:cNvGraphicFramePr/>
          <p:nvPr/>
        </p:nvGraphicFramePr>
        <p:xfrm>
          <a:off x="5754687" y="-7907339"/>
          <a:ext cx="4690746" cy="32226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7845"/>
                <a:gridCol w="2149475"/>
                <a:gridCol w="2003425"/>
              </a:tblGrid>
              <a:tr h="122237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基本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情况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学生年龄：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14      </a:t>
                      </a:r>
                      <a:r>
                        <a:t>性别：女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</a:t>
                      </a:r>
                      <a:endParaRPr b="1">
                        <a:latin typeface="DengXian Light"/>
                        <a:ea typeface="DengXian Light"/>
                        <a:cs typeface="DengXian Light"/>
                        <a:sym typeface="DengXian Light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家庭结构：三口之家，爸爸妈妈和她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关系：家长对孩子比较上心，有问题联系家长时，家长能及时赶到处理。但爸爸上班较忙，更多的是妈妈管孩子。根据孩子的描述，妈妈的管理方式可能存在问题，或者是她的心理问题，她对妈妈有一定的抵触情绪。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一、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重新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解释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问题导向的描述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初一时从别的班级转到我们班，刚开始我动员我班孩子积极和她交流，帮助她尽快适应我班环境。但这孩子进班带有很强的抵触情绪，其他同学每次热情的和她交流，她都是冷漠回应，久而久之，其他孩子都不理她了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转班的原因是：家长说孩子有严重的心理问题，抵触作业，在特色班跟不上，压力较大，为了挽救孩子，转到我班，刚开始的要求是希望老师不要管孩子的作业，落下的课以后家长会找人补。但根据后期的观察，感觉孩子没到家长说的那种程度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各科上课几乎不听讲，不听课，作业几乎不写。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爱看书，但都是一些玄幻类的或漫画类的比较多，语文、作文没见着优异。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有时会寻求老师的帮助，但刚开始时过于频繁，自动屏蔽自己的不对，老说别人欺负她。老师了解的情况后发现，基本上是她不对在先引起的事端。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有一个个人习惯或卫生的问题：喜欢抠鼻子，抠完后把手指放嘴里咬。这个也引起其他同学的反感。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        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解决导向的描述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有自己的爱好，喜欢看书，虽不听课，但课上很安静，不扰乱纪律。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孩子比较有礼貌，对教师有基本的信任和尊重，能够把自己心底最真实的感受告诉老师，也主动要求联系心理老师。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给她讲道理，孩子基本上能明白，也比较配合。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二、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寻找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例外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（多方）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学生发现的例外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在某节课上，经过老师的提醒，课外书忍住没看，坚持了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5</a:t>
                      </a:r>
                      <a:r>
                        <a:t>分钟。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英语作业尝试去做，有一部分完成了。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班主任发现的例外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、历史课上积极举手回答问题，老师及时表扬了她，她漏出喜悦的神情。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、老师交给她一点班级里的小任务，比较想做。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、足球比赛时，积极加油鼓劲。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三、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目标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设定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（奇迹问句）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学生设定的目标：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、先从上课开始，尝试认真听讲。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、课上不看课外书，坚持</a:t>
                      </a:r>
                      <a:r>
                        <a:t>5-10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分钟，并做好记录。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、坚持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4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、试着和其他同学交流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四、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改变一小步 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 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br/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学生自己觉得：目前是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，希望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周后到</a:t>
                      </a: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；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教训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欺负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她的男生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希望不要前后有男生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希望班主任能及时指导她，并希望班主任给其他科任老师说明作业情况，不要因为没完成作业而批评她，她会努力、尽力去完成。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能够在课堂上多多提醒自己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将孩子状况向各科任老师做出说明，期望老师每节课提醒她听讲，向她提出其力所能及的问题并及时的进行鼓励肯定。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联系我校心理辅导老师，希望能得到专业的帮助。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经常和其家长联系沟通，说明孩子目前的进步，并了解孩子在家的表现，商量研究后续的跟进措施。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建议家长加强对孩子卫生习惯的提醒与监督，在必要时带着孩子寻求专业医生的帮助。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每天班主任都去关心一下她，和她聊天，了解她在校的情况。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在班里经常给她找点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小活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做，培养她对班集体的认同感。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鼓励其他同学每天到校后都能和她打招呼。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找她喜欢的同学，讲道理，从侧面帮助她，帮助她在同学关系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破冰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鼓励她去做作业，不管她是否完成，都及时表扬她的进步，并鼓励她每天多写一点点。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792162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5</a:t>
                      </a:r>
                      <a:r>
                        <a:rPr b="0"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、效果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评估： 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以及其他老师反馈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学生：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                                                </a:t>
                      </a:r>
                      <a:r>
                        <a:t>教师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周后：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学生自己觉得：目前是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  <a:r>
                        <a:t>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能多多关注自己，并且提醒和督促自己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希望老师在午饭后让她去图书馆看会书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简单的问题可以举手回答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监督自己的不好的行为习惯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加入航模队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和各科任老师沟通，及时了解孩子的学习情况，研究相应措施。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和航模老师商量，让她加入航模队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鼓励她参加各种集体活动，比如科技节、运动会等，体现她在班集体中的价值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这个孩子除了行为习惯的问题以外，还有心理问题，所以，转变起来不是那么快。但经过老师和家长接近一学年的努力，孩子进步特别大：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孩子开朗了许多，甚至有时候能和我开玩笑；现在课上能做到有一半的时间注意力集中到课堂上；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最头疼的作业问题，现在她也能部分的完成，有一两科能全部完成，见效挺大；见了老师能主动问好，不像刚进班时对我似乎带着一点敌意；班级集体活动能主动要求参加，比如，上次运动会的时候，她主动要求跑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800</a:t>
                      </a:r>
                      <a:r>
                        <a:t>米，虽然她跑了最后一名，但看到她坚持跑下来的样子，我们还是被感动了；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这次期中练习中，她的成绩有所提升，有三门课程及格，虽然相比较而言，她不是进步最大的，但为了鼓励她，我还是给她颁发了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进步之星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的奖状，她和她的父母都非常激动。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255" name="成组"/>
          <p:cNvGrpSpPr/>
          <p:nvPr/>
        </p:nvGrpSpPr>
        <p:grpSpPr>
          <a:xfrm>
            <a:off x="7078661" y="-4649790"/>
            <a:ext cx="20051717" cy="465574"/>
            <a:chOff x="0" y="0"/>
            <a:chExt cx="20051716" cy="465572"/>
          </a:xfrm>
        </p:grpSpPr>
        <p:sp>
          <p:nvSpPr>
            <p:cNvPr id="1251" name="线条"/>
            <p:cNvSpPr/>
            <p:nvPr/>
          </p:nvSpPr>
          <p:spPr>
            <a:xfrm>
              <a:off x="0" y="0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254" name="成组"/>
            <p:cNvGrpSpPr/>
            <p:nvPr/>
          </p:nvGrpSpPr>
          <p:grpSpPr>
            <a:xfrm>
              <a:off x="0" y="65247"/>
              <a:ext cx="20051716" cy="400326"/>
              <a:chOff x="0" y="0"/>
              <a:chExt cx="20051715" cy="400325"/>
            </a:xfrm>
          </p:grpSpPr>
          <p:sp>
            <p:nvSpPr>
              <p:cNvPr id="1252" name="圆角矩形"/>
              <p:cNvSpPr/>
              <p:nvPr/>
            </p:nvSpPr>
            <p:spPr>
              <a:xfrm>
                <a:off x="0" y="0"/>
                <a:ext cx="20051716" cy="29194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253" name="1     2     3     4     5  目标  5     4     3     2     1"/>
              <p:cNvSpPr txBox="1"/>
              <p:nvPr/>
            </p:nvSpPr>
            <p:spPr>
              <a:xfrm>
                <a:off x="14244" y="14245"/>
                <a:ext cx="20023227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grpSp>
        <p:nvGrpSpPr>
          <p:cNvPr id="1260" name="成组"/>
          <p:cNvGrpSpPr/>
          <p:nvPr/>
        </p:nvGrpSpPr>
        <p:grpSpPr>
          <a:xfrm>
            <a:off x="7050086" y="-5803902"/>
            <a:ext cx="20051717" cy="456501"/>
            <a:chOff x="0" y="0"/>
            <a:chExt cx="20051716" cy="456500"/>
          </a:xfrm>
        </p:grpSpPr>
        <p:sp>
          <p:nvSpPr>
            <p:cNvPr id="1256" name="线条"/>
            <p:cNvSpPr/>
            <p:nvPr/>
          </p:nvSpPr>
          <p:spPr>
            <a:xfrm>
              <a:off x="0" y="-1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259" name="成组"/>
            <p:cNvGrpSpPr/>
            <p:nvPr/>
          </p:nvGrpSpPr>
          <p:grpSpPr>
            <a:xfrm>
              <a:off x="0" y="55709"/>
              <a:ext cx="20051716" cy="400792"/>
              <a:chOff x="0" y="0"/>
              <a:chExt cx="20051715" cy="400791"/>
            </a:xfrm>
          </p:grpSpPr>
          <p:sp>
            <p:nvSpPr>
              <p:cNvPr id="1257" name="圆角矩形"/>
              <p:cNvSpPr/>
              <p:nvPr/>
            </p:nvSpPr>
            <p:spPr>
              <a:xfrm>
                <a:off x="0" y="0"/>
                <a:ext cx="20051716" cy="3014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258" name="1     2     3     4     5  目标  5     4     3     2     1"/>
              <p:cNvSpPr txBox="1"/>
              <p:nvPr/>
            </p:nvSpPr>
            <p:spPr>
              <a:xfrm>
                <a:off x="14710" y="14711"/>
                <a:ext cx="20022295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sp>
        <p:nvSpPr>
          <p:cNvPr id="1261" name="（二）应用于教学…"/>
          <p:cNvSpPr txBox="1"/>
          <p:nvPr/>
        </p:nvSpPr>
        <p:spPr>
          <a:xfrm>
            <a:off x="1891981" y="1474151"/>
            <a:ext cx="8361365" cy="29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100"/>
              </a:spcBef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（二）应用于教学</a:t>
            </a:r>
          </a:p>
          <a:p>
            <a:pPr>
              <a:spcBef>
                <a:spcPts val="1000"/>
              </a:spcBef>
              <a:buSzPct val="100000"/>
              <a:buFont typeface="Times"/>
              <a:buChar char="➢"/>
              <a:defRPr sz="24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学生的学习优势：学习通道、思维特点</a:t>
            </a: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教学设计：有效的保持、无效的改进</a:t>
            </a:r>
          </a:p>
          <a:p>
            <a:pPr>
              <a:spcBef>
                <a:spcPts val="1000"/>
              </a:spcBef>
              <a:buSzPct val="100000"/>
              <a:buFont typeface="Times"/>
              <a:buChar char="➢"/>
              <a:defRPr sz="24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</p:txBody>
      </p:sp>
      <p:sp>
        <p:nvSpPr>
          <p:cNvPr id="1262" name="获取知识的通道优势"/>
          <p:cNvSpPr txBox="1"/>
          <p:nvPr/>
        </p:nvSpPr>
        <p:spPr>
          <a:xfrm>
            <a:off x="383223" y="3623309"/>
            <a:ext cx="10363202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200">
                <a:solidFill>
                  <a:srgbClr val="002B85"/>
                </a:solidFill>
                <a:latin typeface="黑体"/>
                <a:ea typeface="黑体"/>
                <a:cs typeface="黑体"/>
                <a:sym typeface="黑体"/>
              </a:defRPr>
            </a:lvl1pPr>
          </a:lstStyle>
          <a:p>
            <a:pPr/>
            <a:r>
              <a:t>获取知识的通道优势</a:t>
            </a:r>
          </a:p>
        </p:txBody>
      </p:sp>
      <p:graphicFrame>
        <p:nvGraphicFramePr>
          <p:cNvPr id="1263" name="表格"/>
          <p:cNvGraphicFramePr/>
          <p:nvPr/>
        </p:nvGraphicFramePr>
        <p:xfrm>
          <a:off x="1992153" y="4399911"/>
          <a:ext cx="8161021" cy="147447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45870"/>
                <a:gridCol w="1249680"/>
                <a:gridCol w="1245870"/>
                <a:gridCol w="1246505"/>
                <a:gridCol w="1546225"/>
                <a:gridCol w="1626870"/>
              </a:tblGrid>
              <a:tr h="864870"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2400"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听觉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2400"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视觉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2400"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触觉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2400"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动觉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2400"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口述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2400"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书写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3200">
                          <a:solidFill>
                            <a:srgbClr val="0909F5"/>
                          </a:solidFill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 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3200">
                          <a:solidFill>
                            <a:srgbClr val="0909F5"/>
                          </a:solidFill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 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3200">
                          <a:solidFill>
                            <a:srgbClr val="0909F5"/>
                          </a:solidFill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  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3200">
                          <a:solidFill>
                            <a:srgbClr val="0909F5"/>
                          </a:solidFill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  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3200">
                          <a:solidFill>
                            <a:srgbClr val="0909F5"/>
                          </a:solidFill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 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 defTabSz="685800">
                        <a:defRPr sz="1800"/>
                      </a:pPr>
                      <a:r>
                        <a:rPr sz="3200">
                          <a:solidFill>
                            <a:srgbClr val="0909F5"/>
                          </a:solidFill>
                          <a:latin typeface="华文楷体"/>
                          <a:ea typeface="华文楷体"/>
                          <a:cs typeface="华文楷体"/>
                          <a:sym typeface="华文楷体"/>
                        </a:rPr>
                        <a:t> </a:t>
                      </a:r>
                    </a:p>
                  </a:txBody>
                  <a:tcPr marL="45753" marR="45753" marT="45753" marB="45753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64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标题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268" name="文本"/>
          <p:cNvSpPr txBox="1"/>
          <p:nvPr/>
        </p:nvSpPr>
        <p:spPr>
          <a:xfrm>
            <a:off x="2109786" y="2376486"/>
            <a:ext cx="24701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700"/>
              </a:spcBef>
              <a:defRPr sz="45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 </a:t>
            </a:r>
          </a:p>
        </p:txBody>
      </p:sp>
      <p:graphicFrame>
        <p:nvGraphicFramePr>
          <p:cNvPr id="1269" name="表格"/>
          <p:cNvGraphicFramePr/>
          <p:nvPr/>
        </p:nvGraphicFramePr>
        <p:xfrm>
          <a:off x="5754687" y="-7907339"/>
          <a:ext cx="4690746" cy="32226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7845"/>
                <a:gridCol w="2149475"/>
                <a:gridCol w="2003425"/>
              </a:tblGrid>
              <a:tr h="122237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基本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情况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学生年龄：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14      </a:t>
                      </a:r>
                      <a:r>
                        <a:t>性别：女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</a:t>
                      </a:r>
                      <a:endParaRPr b="1">
                        <a:latin typeface="DengXian Light"/>
                        <a:ea typeface="DengXian Light"/>
                        <a:cs typeface="DengXian Light"/>
                        <a:sym typeface="DengXian Light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家庭结构：三口之家，爸爸妈妈和她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关系：家长对孩子比较上心，有问题联系家长时，家长能及时赶到处理。但爸爸上班较忙，更多的是妈妈管孩子。根据孩子的描述，妈妈的管理方式可能存在问题，或者是她的心理问题，她对妈妈有一定的抵触情绪。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一、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重新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解释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问题导向的描述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初一时从别的班级转到我们班，刚开始我动员我班孩子积极和她交流，帮助她尽快适应我班环境。但这孩子进班带有很强的抵触情绪，其他同学每次热情的和她交流，她都是冷漠回应，久而久之，其他孩子都不理她了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转班的原因是：家长说孩子有严重的心理问题，抵触作业，在特色班跟不上，压力较大，为了挽救孩子，转到我班，刚开始的要求是希望老师不要管孩子的作业，落下的课以后家长会找人补。但根据后期的观察，感觉孩子没到家长说的那种程度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各科上课几乎不听讲，不听课，作业几乎不写。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爱看书，但都是一些玄幻类的或漫画类的比较多，语文、作文没见着优异。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有时会寻求老师的帮助，但刚开始时过于频繁，自动屏蔽自己的不对，老说别人欺负她。老师了解的情况后发现，基本上是她不对在先引起的事端。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有一个个人习惯或卫生的问题：喜欢抠鼻子，抠完后把手指放嘴里咬。这个也引起其他同学的反感。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        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解决导向的描述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有自己的爱好，喜欢看书，虽不听课，但课上很安静，不扰乱纪律。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孩子比较有礼貌，对教师有基本的信任和尊重，能够把自己心底最真实的感受告诉老师，也主动要求联系心理老师。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给她讲道理，孩子基本上能明白，也比较配合。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二、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寻找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例外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（多方）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学生发现的例外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在某节课上，经过老师的提醒，课外书忍住没看，坚持了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5</a:t>
                      </a:r>
                      <a:r>
                        <a:t>分钟。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英语作业尝试去做，有一部分完成了。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班主任发现的例外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、历史课上积极举手回答问题，老师及时表扬了她，她漏出喜悦的神情。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、老师交给她一点班级里的小任务，比较想做。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、足球比赛时，积极加油鼓劲。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三、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目标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设定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（奇迹问句）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学生设定的目标：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、先从上课开始，尝试认真听讲。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、课上不看课外书，坚持</a:t>
                      </a:r>
                      <a:r>
                        <a:t>5-10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分钟，并做好记录。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、坚持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4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、试着和其他同学交流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四、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改变一小步 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 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br/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学生自己觉得：目前是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，希望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周后到</a:t>
                      </a: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；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教训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欺负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她的男生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希望不要前后有男生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希望班主任能及时指导她，并希望班主任给其他科任老师说明作业情况，不要因为没完成作业而批评她，她会努力、尽力去完成。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能够在课堂上多多提醒自己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将孩子状况向各科任老师做出说明，期望老师每节课提醒她听讲，向她提出其力所能及的问题并及时的进行鼓励肯定。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联系我校心理辅导老师，希望能得到专业的帮助。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经常和其家长联系沟通，说明孩子目前的进步，并了解孩子在家的表现，商量研究后续的跟进措施。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建议家长加强对孩子卫生习惯的提醒与监督，在必要时带着孩子寻求专业医生的帮助。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每天班主任都去关心一下她，和她聊天，了解她在校的情况。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在班里经常给她找点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小活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做，培养她对班集体的认同感。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鼓励其他同学每天到校后都能和她打招呼。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找她喜欢的同学，讲道理，从侧面帮助她，帮助她在同学关系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破冰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鼓励她去做作业，不管她是否完成，都及时表扬她的进步，并鼓励她每天多写一点点。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792162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5</a:t>
                      </a:r>
                      <a:r>
                        <a:rPr b="0"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、效果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评估： 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以及其他老师反馈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学生：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                                                </a:t>
                      </a:r>
                      <a:r>
                        <a:t>教师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周后：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学生自己觉得：目前是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  <a:r>
                        <a:t>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能多多关注自己，并且提醒和督促自己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希望老师在午饭后让她去图书馆看会书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简单的问题可以举手回答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监督自己的不好的行为习惯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加入航模队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和各科任老师沟通，及时了解孩子的学习情况，研究相应措施。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和航模老师商量，让她加入航模队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鼓励她参加各种集体活动，比如科技节、运动会等，体现她在班集体中的价值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这个孩子除了行为习惯的问题以外，还有心理问题，所以，转变起来不是那么快。但经过老师和家长接近一学年的努力，孩子进步特别大：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孩子开朗了许多，甚至有时候能和我开玩笑；现在课上能做到有一半的时间注意力集中到课堂上；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最头疼的作业问题，现在她也能部分的完成，有一两科能全部完成，见效挺大；见了老师能主动问好，不像刚进班时对我似乎带着一点敌意；班级集体活动能主动要求参加，比如，上次运动会的时候，她主动要求跑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800</a:t>
                      </a:r>
                      <a:r>
                        <a:t>米，虽然她跑了最后一名，但看到她坚持跑下来的样子，我们还是被感动了；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这次期中练习中，她的成绩有所提升，有三门课程及格，虽然相比较而言，她不是进步最大的，但为了鼓励她，我还是给她颁发了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进步之星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的奖状，她和她的父母都非常激动。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274" name="成组"/>
          <p:cNvGrpSpPr/>
          <p:nvPr/>
        </p:nvGrpSpPr>
        <p:grpSpPr>
          <a:xfrm>
            <a:off x="7078661" y="-4649790"/>
            <a:ext cx="20051717" cy="465574"/>
            <a:chOff x="0" y="0"/>
            <a:chExt cx="20051716" cy="465572"/>
          </a:xfrm>
        </p:grpSpPr>
        <p:sp>
          <p:nvSpPr>
            <p:cNvPr id="1270" name="线条"/>
            <p:cNvSpPr/>
            <p:nvPr/>
          </p:nvSpPr>
          <p:spPr>
            <a:xfrm>
              <a:off x="0" y="0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273" name="成组"/>
            <p:cNvGrpSpPr/>
            <p:nvPr/>
          </p:nvGrpSpPr>
          <p:grpSpPr>
            <a:xfrm>
              <a:off x="0" y="65247"/>
              <a:ext cx="20051716" cy="400326"/>
              <a:chOff x="0" y="0"/>
              <a:chExt cx="20051715" cy="400325"/>
            </a:xfrm>
          </p:grpSpPr>
          <p:sp>
            <p:nvSpPr>
              <p:cNvPr id="1271" name="圆角矩形"/>
              <p:cNvSpPr/>
              <p:nvPr/>
            </p:nvSpPr>
            <p:spPr>
              <a:xfrm>
                <a:off x="0" y="0"/>
                <a:ext cx="20051716" cy="29194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272" name="1     2     3     4     5  目标  5     4     3     2     1"/>
              <p:cNvSpPr txBox="1"/>
              <p:nvPr/>
            </p:nvSpPr>
            <p:spPr>
              <a:xfrm>
                <a:off x="14244" y="14245"/>
                <a:ext cx="20023227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grpSp>
        <p:nvGrpSpPr>
          <p:cNvPr id="1279" name="成组"/>
          <p:cNvGrpSpPr/>
          <p:nvPr/>
        </p:nvGrpSpPr>
        <p:grpSpPr>
          <a:xfrm>
            <a:off x="7050086" y="-5803902"/>
            <a:ext cx="20051717" cy="456501"/>
            <a:chOff x="0" y="0"/>
            <a:chExt cx="20051716" cy="456500"/>
          </a:xfrm>
        </p:grpSpPr>
        <p:sp>
          <p:nvSpPr>
            <p:cNvPr id="1275" name="线条"/>
            <p:cNvSpPr/>
            <p:nvPr/>
          </p:nvSpPr>
          <p:spPr>
            <a:xfrm>
              <a:off x="0" y="-1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278" name="成组"/>
            <p:cNvGrpSpPr/>
            <p:nvPr/>
          </p:nvGrpSpPr>
          <p:grpSpPr>
            <a:xfrm>
              <a:off x="0" y="55709"/>
              <a:ext cx="20051716" cy="400792"/>
              <a:chOff x="0" y="0"/>
              <a:chExt cx="20051715" cy="400791"/>
            </a:xfrm>
          </p:grpSpPr>
          <p:sp>
            <p:nvSpPr>
              <p:cNvPr id="1276" name="圆角矩形"/>
              <p:cNvSpPr/>
              <p:nvPr/>
            </p:nvSpPr>
            <p:spPr>
              <a:xfrm>
                <a:off x="0" y="0"/>
                <a:ext cx="20051716" cy="3014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277" name="1     2     3     4     5  目标  5     4     3     2     1"/>
              <p:cNvSpPr txBox="1"/>
              <p:nvPr/>
            </p:nvSpPr>
            <p:spPr>
              <a:xfrm>
                <a:off x="14710" y="14711"/>
                <a:ext cx="20022295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sp>
        <p:nvSpPr>
          <p:cNvPr id="1280" name="（三）应用于班级管理…"/>
          <p:cNvSpPr txBox="1"/>
          <p:nvPr/>
        </p:nvSpPr>
        <p:spPr>
          <a:xfrm>
            <a:off x="1678304" y="1319528"/>
            <a:ext cx="3228339" cy="198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spcBef>
                <a:spcPts val="2100"/>
              </a:spcBef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（三）应用于班级管理</a:t>
            </a:r>
          </a:p>
          <a:p>
            <a:pPr>
              <a:spcBef>
                <a:spcPts val="1000"/>
              </a:spcBef>
              <a:buSzPct val="100000"/>
              <a:buFont typeface="Times"/>
              <a:buChar char="➢"/>
              <a:defRPr sz="24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学生确定目标</a:t>
            </a: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自主管理标尺</a:t>
            </a:r>
          </a:p>
        </p:txBody>
      </p:sp>
      <p:sp>
        <p:nvSpPr>
          <p:cNvPr id="1281" name="双箭头"/>
          <p:cNvSpPr/>
          <p:nvPr/>
        </p:nvSpPr>
        <p:spPr>
          <a:xfrm>
            <a:off x="4319587" y="3503612"/>
            <a:ext cx="5880102" cy="909639"/>
          </a:xfrm>
          <a:prstGeom prst="leftRightArrow">
            <a:avLst>
              <a:gd name="adj1" fmla="val 50000"/>
              <a:gd name="adj2" fmla="val 50008"/>
            </a:avLst>
          </a:prstGeom>
          <a:solidFill>
            <a:srgbClr val="92D050"/>
          </a:solidFill>
          <a:ln w="12700">
            <a:solidFill>
              <a:srgbClr val="508C13"/>
            </a:solidFill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82" name="1      2      3      4      5      6      7      8      9      10"/>
          <p:cNvSpPr txBox="1"/>
          <p:nvPr/>
        </p:nvSpPr>
        <p:spPr>
          <a:xfrm>
            <a:off x="4214811" y="3746498"/>
            <a:ext cx="5697540" cy="390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7175" indent="-257175">
              <a:spcBef>
                <a:spcPts val="400"/>
              </a:spcBef>
            </a:pPr>
            <a:r>
              <a:t>      1      2      3      4      5      6      7      8      9      10</a:t>
            </a:r>
          </a:p>
          <a:p>
            <a:pPr marL="257175" indent="-257175"/>
            <a:br/>
          </a:p>
          <a:p>
            <a:pPr marL="257175" indent="-257175">
              <a:defRPr b="1"/>
            </a:pPr>
          </a:p>
          <a:p>
            <a:pPr marL="257175" indent="-257175"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 marL="257175" indent="-257175">
              <a:spcBef>
                <a:spcPts val="400"/>
              </a:spcBef>
              <a:defRPr b="1">
                <a:solidFill>
                  <a:srgbClr val="0000FF"/>
                </a:solidFill>
              </a:defRPr>
            </a:pPr>
          </a:p>
          <a:p>
            <a:pPr marL="257175" indent="-257175">
              <a:spcBef>
                <a:spcPts val="400"/>
              </a:spcBef>
              <a:defRPr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</a:p>
          <a:p>
            <a:pPr marL="257175" indent="-257175">
              <a:spcBef>
                <a:spcPts val="500"/>
              </a:spcBef>
              <a:defRPr b="1">
                <a:solidFill>
                  <a:srgbClr val="C00000"/>
                </a:solidFill>
                <a:latin typeface="楷体"/>
                <a:ea typeface="楷体"/>
                <a:cs typeface="楷体"/>
                <a:sym typeface="楷体"/>
              </a:defRPr>
            </a:pPr>
            <a:r>
              <a:t> </a:t>
            </a:r>
          </a:p>
          <a:p>
            <a:pPr marL="257175" indent="-257175">
              <a:spcBef>
                <a:spcPts val="4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</a:p>
          <a:p>
            <a:pPr marL="257175" indent="-257175">
              <a:spcBef>
                <a:spcPts val="500"/>
              </a:spcBef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         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  <a:p>
            <a:pPr marL="257175" indent="-257175">
              <a:spcBef>
                <a:spcPts val="500"/>
              </a:spcBef>
            </a:pPr>
            <a:r>
              <a:t> </a:t>
            </a:r>
          </a:p>
        </p:txBody>
      </p:sp>
      <p:grpSp>
        <p:nvGrpSpPr>
          <p:cNvPr id="1285" name="成组"/>
          <p:cNvGrpSpPr/>
          <p:nvPr/>
        </p:nvGrpSpPr>
        <p:grpSpPr>
          <a:xfrm>
            <a:off x="2524125" y="3541238"/>
            <a:ext cx="1550989" cy="878839"/>
            <a:chOff x="0" y="0"/>
            <a:chExt cx="1550988" cy="878838"/>
          </a:xfrm>
        </p:grpSpPr>
        <p:sp>
          <p:nvSpPr>
            <p:cNvPr id="1283" name="圆角矩形"/>
            <p:cNvSpPr/>
            <p:nvPr/>
          </p:nvSpPr>
          <p:spPr>
            <a:xfrm>
              <a:off x="0" y="198911"/>
              <a:ext cx="1550989" cy="4810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508C1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>
                  <a:solidFill>
                    <a:srgbClr val="0000FF"/>
                  </a:solidFill>
                </a:defRPr>
              </a:pPr>
            </a:p>
          </p:txBody>
        </p:sp>
        <p:sp>
          <p:nvSpPr>
            <p:cNvPr id="1284" name="卫生习惯"/>
            <p:cNvSpPr txBox="1"/>
            <p:nvPr/>
          </p:nvSpPr>
          <p:spPr>
            <a:xfrm>
              <a:off x="23471" y="0"/>
              <a:ext cx="1504046" cy="878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>
                  <a:solidFill>
                    <a:srgbClr val="0000FF"/>
                  </a:solidFill>
                </a:defRPr>
              </a:pPr>
            </a:p>
            <a:p>
              <a:pPr algn="ctr">
                <a:defRPr>
                  <a:solidFill>
                    <a:srgbClr val="0000FF"/>
                  </a:solidFill>
                  <a:latin typeface="华文细黑"/>
                  <a:ea typeface="华文细黑"/>
                  <a:cs typeface="华文细黑"/>
                  <a:sym typeface="华文细黑"/>
                </a:defRPr>
              </a:pPr>
              <a:r>
                <a:t>卫生习惯</a:t>
              </a:r>
            </a:p>
            <a:p>
              <a:pPr algn="ctr">
                <a:defRPr b="1">
                  <a:solidFill>
                    <a:srgbClr val="0000FF"/>
                  </a:solidFill>
                </a:defRPr>
              </a:pPr>
              <a:r>
                <a:t> </a:t>
              </a:r>
            </a:p>
          </p:txBody>
        </p:sp>
      </p:grpSp>
      <p:grpSp>
        <p:nvGrpSpPr>
          <p:cNvPr id="1288" name="成组"/>
          <p:cNvGrpSpPr/>
          <p:nvPr/>
        </p:nvGrpSpPr>
        <p:grpSpPr>
          <a:xfrm>
            <a:off x="2451100" y="6092825"/>
            <a:ext cx="1592264" cy="517525"/>
            <a:chOff x="0" y="0"/>
            <a:chExt cx="1592263" cy="517525"/>
          </a:xfrm>
        </p:grpSpPr>
        <p:sp>
          <p:nvSpPr>
            <p:cNvPr id="1286" name="圆角矩形"/>
            <p:cNvSpPr/>
            <p:nvPr/>
          </p:nvSpPr>
          <p:spPr>
            <a:xfrm>
              <a:off x="0" y="0"/>
              <a:ext cx="1592264" cy="5175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508C1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>
                  <a:solidFill>
                    <a:srgbClr val="0000FF"/>
                  </a:solidFill>
                </a:defRPr>
              </a:pPr>
            </a:p>
          </p:txBody>
        </p:sp>
        <p:sp>
          <p:nvSpPr>
            <p:cNvPr id="1287" name="课堂纪律"/>
            <p:cNvSpPr txBox="1"/>
            <p:nvPr/>
          </p:nvSpPr>
          <p:spPr>
            <a:xfrm>
              <a:off x="25253" y="73344"/>
              <a:ext cx="1541758" cy="370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>
                  <a:solidFill>
                    <a:srgbClr val="0000FF"/>
                  </a:solidFill>
                </a:defRPr>
              </a:pPr>
              <a:r>
                <a:t> </a:t>
              </a:r>
              <a:r>
                <a:rPr b="0">
                  <a:latin typeface="华文细黑"/>
                  <a:ea typeface="华文细黑"/>
                  <a:cs typeface="华文细黑"/>
                  <a:sym typeface="华文细黑"/>
                </a:rPr>
                <a:t>课堂纪律</a:t>
              </a:r>
            </a:p>
          </p:txBody>
        </p:sp>
      </p:grpSp>
      <p:grpSp>
        <p:nvGrpSpPr>
          <p:cNvPr id="1291" name="成组"/>
          <p:cNvGrpSpPr/>
          <p:nvPr/>
        </p:nvGrpSpPr>
        <p:grpSpPr>
          <a:xfrm>
            <a:off x="5754687" y="2746375"/>
            <a:ext cx="360365" cy="1061523"/>
            <a:chOff x="0" y="0"/>
            <a:chExt cx="360364" cy="1061522"/>
          </a:xfrm>
        </p:grpSpPr>
        <p:sp>
          <p:nvSpPr>
            <p:cNvPr id="1289" name="圆角矩形"/>
            <p:cNvSpPr/>
            <p:nvPr/>
          </p:nvSpPr>
          <p:spPr>
            <a:xfrm>
              <a:off x="0" y="0"/>
              <a:ext cx="360365" cy="9223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1290" name="第一周"/>
            <p:cNvSpPr txBox="1"/>
            <p:nvPr/>
          </p:nvSpPr>
          <p:spPr>
            <a:xfrm>
              <a:off x="17584" y="17584"/>
              <a:ext cx="325196" cy="1043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/>
              <a:r>
                <a:t>第一周</a:t>
              </a:r>
            </a:p>
          </p:txBody>
        </p:sp>
      </p:grpSp>
      <p:grpSp>
        <p:nvGrpSpPr>
          <p:cNvPr id="1294" name="成组"/>
          <p:cNvGrpSpPr/>
          <p:nvPr/>
        </p:nvGrpSpPr>
        <p:grpSpPr>
          <a:xfrm>
            <a:off x="6869111" y="2741611"/>
            <a:ext cx="360365" cy="1061523"/>
            <a:chOff x="0" y="0"/>
            <a:chExt cx="360364" cy="1061522"/>
          </a:xfrm>
        </p:grpSpPr>
        <p:sp>
          <p:nvSpPr>
            <p:cNvPr id="1292" name="圆角矩形"/>
            <p:cNvSpPr/>
            <p:nvPr/>
          </p:nvSpPr>
          <p:spPr>
            <a:xfrm>
              <a:off x="0" y="0"/>
              <a:ext cx="360365" cy="923926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b="1"/>
              </a:pPr>
            </a:p>
          </p:txBody>
        </p:sp>
        <p:sp>
          <p:nvSpPr>
            <p:cNvPr id="1293" name="第二周"/>
            <p:cNvSpPr txBox="1"/>
            <p:nvPr/>
          </p:nvSpPr>
          <p:spPr>
            <a:xfrm>
              <a:off x="17584" y="17584"/>
              <a:ext cx="325196" cy="1043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>
                  <a:latin typeface="宋体"/>
                  <a:ea typeface="宋体"/>
                  <a:cs typeface="宋体"/>
                  <a:sym typeface="宋体"/>
                </a:defRPr>
              </a:lvl1pPr>
            </a:lstStyle>
            <a:p>
              <a:pPr/>
              <a:r>
                <a:t>第二周</a:t>
              </a:r>
            </a:p>
          </p:txBody>
        </p:sp>
      </p:grpSp>
      <p:grpSp>
        <p:nvGrpSpPr>
          <p:cNvPr id="1297" name="成组"/>
          <p:cNvGrpSpPr/>
          <p:nvPr/>
        </p:nvGrpSpPr>
        <p:grpSpPr>
          <a:xfrm>
            <a:off x="4854575" y="4403723"/>
            <a:ext cx="1474789" cy="3304539"/>
            <a:chOff x="0" y="0"/>
            <a:chExt cx="1474788" cy="3304537"/>
          </a:xfrm>
        </p:grpSpPr>
        <p:sp>
          <p:nvSpPr>
            <p:cNvPr id="1295" name="矩形"/>
            <p:cNvSpPr/>
            <p:nvPr/>
          </p:nvSpPr>
          <p:spPr>
            <a:xfrm>
              <a:off x="0" y="0"/>
              <a:ext cx="1474789" cy="1387476"/>
            </a:xfrm>
            <a:prstGeom prst="rect">
              <a:avLst/>
            </a:pr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indent="-342900">
                <a:spcBef>
                  <a:spcPts val="400"/>
                </a:spcBef>
              </a:pPr>
            </a:p>
          </p:txBody>
        </p:sp>
        <p:sp>
          <p:nvSpPr>
            <p:cNvPr id="1296" name="哪些做法：…"/>
            <p:cNvSpPr txBox="1"/>
            <p:nvPr/>
          </p:nvSpPr>
          <p:spPr>
            <a:xfrm>
              <a:off x="0" y="0"/>
              <a:ext cx="1474789" cy="3304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</a:pPr>
              <a:r>
                <a:t> </a:t>
              </a:r>
              <a:r>
                <a:rPr b="1" sz="2000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rPr>
                <a:t>哪些做法：</a:t>
              </a:r>
              <a:endParaRPr b="1" sz="2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endParaRPr>
            </a:p>
            <a:p>
              <a:pPr marL="342900" indent="-342900">
                <a:defRPr b="1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defRPr>
              </a:pPr>
              <a:r>
                <a:t>1.</a:t>
              </a:r>
            </a:p>
            <a:p>
              <a:pPr marL="342900" indent="-342900">
                <a:defRPr b="1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defRPr>
              </a:pPr>
              <a:r>
                <a:t>2.</a:t>
              </a:r>
            </a:p>
            <a:p>
              <a:pPr marL="342900" indent="-342900">
                <a:defRPr>
                  <a:latin typeface="楷体"/>
                  <a:ea typeface="楷体"/>
                  <a:cs typeface="楷体"/>
                  <a:sym typeface="楷体"/>
                </a:defRPr>
              </a:p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</a:defRPr>
              </a:p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</a:defRPr>
              </a:pPr>
            </a:p>
            <a:p>
              <a:pPr marL="342900" indent="-342900">
                <a:spcBef>
                  <a:spcPts val="4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</a:p>
            <a:p>
              <a:pPr marL="342900" indent="-342900">
                <a:spcBef>
                  <a:spcPts val="5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t>          </a:t>
              </a:r>
            </a:p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</p:txBody>
        </p:sp>
      </p:grpSp>
      <p:grpSp>
        <p:nvGrpSpPr>
          <p:cNvPr id="1300" name="成组"/>
          <p:cNvGrpSpPr/>
          <p:nvPr/>
        </p:nvGrpSpPr>
        <p:grpSpPr>
          <a:xfrm>
            <a:off x="6424612" y="4405312"/>
            <a:ext cx="1476377" cy="3304538"/>
            <a:chOff x="0" y="0"/>
            <a:chExt cx="1476376" cy="3304537"/>
          </a:xfrm>
        </p:grpSpPr>
        <p:sp>
          <p:nvSpPr>
            <p:cNvPr id="1298" name="矩形"/>
            <p:cNvSpPr/>
            <p:nvPr/>
          </p:nvSpPr>
          <p:spPr>
            <a:xfrm>
              <a:off x="0" y="0"/>
              <a:ext cx="1476377" cy="1385889"/>
            </a:xfrm>
            <a:prstGeom prst="rect">
              <a:avLst/>
            </a:prstGeom>
            <a:solidFill>
              <a:srgbClr val="FF66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42900" indent="-342900">
                <a:spcBef>
                  <a:spcPts val="400"/>
                </a:spcBef>
              </a:pPr>
            </a:p>
          </p:txBody>
        </p:sp>
        <p:sp>
          <p:nvSpPr>
            <p:cNvPr id="1299" name="保留做法：…"/>
            <p:cNvSpPr txBox="1"/>
            <p:nvPr/>
          </p:nvSpPr>
          <p:spPr>
            <a:xfrm>
              <a:off x="0" y="0"/>
              <a:ext cx="1476377" cy="3304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342900" indent="-342900">
                <a:spcBef>
                  <a:spcPts val="500"/>
                </a:spcBef>
              </a:pPr>
              <a:r>
                <a:t> </a:t>
              </a:r>
              <a:r>
                <a:rPr b="1" sz="2000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rPr>
                <a:t>保留做法：</a:t>
              </a:r>
              <a:endParaRPr b="1" sz="2000">
                <a:solidFill>
                  <a:srgbClr val="0000FF"/>
                </a:solidFill>
                <a:latin typeface="楷体"/>
                <a:ea typeface="楷体"/>
                <a:cs typeface="楷体"/>
                <a:sym typeface="楷体"/>
              </a:endParaRPr>
            </a:p>
            <a:p>
              <a:pPr marL="342900" indent="-342900">
                <a:defRPr b="1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defRPr>
              </a:pPr>
              <a:r>
                <a:t>1.</a:t>
              </a:r>
            </a:p>
            <a:p>
              <a:pPr marL="342900" indent="-342900">
                <a:defRPr b="1">
                  <a:solidFill>
                    <a:srgbClr val="0000FF"/>
                  </a:solidFill>
                  <a:latin typeface="楷体"/>
                  <a:ea typeface="楷体"/>
                  <a:cs typeface="楷体"/>
                  <a:sym typeface="楷体"/>
                </a:defRPr>
              </a:pPr>
              <a:r>
                <a:t>2.</a:t>
              </a:r>
            </a:p>
            <a:p>
              <a:pPr marL="342900" indent="-342900">
                <a:defRPr>
                  <a:latin typeface="楷体"/>
                  <a:ea typeface="楷体"/>
                  <a:cs typeface="楷体"/>
                  <a:sym typeface="楷体"/>
                </a:defRPr>
              </a:p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</a:defRPr>
              </a:pPr>
            </a:p>
            <a:p>
              <a:pPr marL="342900" indent="-342900">
                <a:spcBef>
                  <a:spcPts val="400"/>
                </a:spcBef>
                <a:defRPr b="1">
                  <a:solidFill>
                    <a:srgbClr val="0000FF"/>
                  </a:solidFill>
                </a:defRPr>
              </a:pPr>
            </a:p>
            <a:p>
              <a:pPr marL="342900" indent="-342900">
                <a:spcBef>
                  <a:spcPts val="4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</a:p>
            <a:p>
              <a:pPr marL="342900" indent="-342900">
                <a:spcBef>
                  <a:spcPts val="500"/>
                </a:spcBef>
                <a:defRPr>
                  <a:latin typeface="华文楷体"/>
                  <a:ea typeface="华文楷体"/>
                  <a:cs typeface="华文楷体"/>
                  <a:sym typeface="华文楷体"/>
                </a:defRPr>
              </a:pPr>
              <a:r>
                <a:t>          </a:t>
              </a:r>
            </a:p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  <a:p>
              <a:pPr marL="342900" indent="-342900">
                <a:spcBef>
                  <a:spcPts val="500"/>
                </a:spcBef>
              </a:pPr>
              <a:r>
                <a:t> </a:t>
              </a:r>
            </a:p>
          </p:txBody>
        </p:sp>
      </p:grpSp>
      <p:sp>
        <p:nvSpPr>
          <p:cNvPr id="1301" name="线条"/>
          <p:cNvSpPr/>
          <p:nvPr/>
        </p:nvSpPr>
        <p:spPr>
          <a:xfrm>
            <a:off x="2524125" y="5895975"/>
            <a:ext cx="7604127" cy="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1302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3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标题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06" name="文本"/>
          <p:cNvSpPr txBox="1"/>
          <p:nvPr/>
        </p:nvSpPr>
        <p:spPr>
          <a:xfrm>
            <a:off x="2109786" y="2376486"/>
            <a:ext cx="24701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700"/>
              </a:spcBef>
              <a:defRPr sz="45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 </a:t>
            </a:r>
          </a:p>
        </p:txBody>
      </p:sp>
      <p:graphicFrame>
        <p:nvGraphicFramePr>
          <p:cNvPr id="1307" name="表格"/>
          <p:cNvGraphicFramePr/>
          <p:nvPr/>
        </p:nvGraphicFramePr>
        <p:xfrm>
          <a:off x="5754687" y="-7907339"/>
          <a:ext cx="4690746" cy="32226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7845"/>
                <a:gridCol w="2149475"/>
                <a:gridCol w="2003425"/>
              </a:tblGrid>
              <a:tr h="122237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基本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情况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学生年龄：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14      </a:t>
                      </a:r>
                      <a:r>
                        <a:t>性别：女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</a:t>
                      </a:r>
                      <a:endParaRPr b="1">
                        <a:latin typeface="DengXian Light"/>
                        <a:ea typeface="DengXian Light"/>
                        <a:cs typeface="DengXian Light"/>
                        <a:sym typeface="DengXian Light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家庭结构：三口之家，爸爸妈妈和她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关系：家长对孩子比较上心，有问题联系家长时，家长能及时赶到处理。但爸爸上班较忙，更多的是妈妈管孩子。根据孩子的描述，妈妈的管理方式可能存在问题，或者是她的心理问题，她对妈妈有一定的抵触情绪。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一、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重新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解释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问题导向的描述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初一时从别的班级转到我们班，刚开始我动员我班孩子积极和她交流，帮助她尽快适应我班环境。但这孩子进班带有很强的抵触情绪，其他同学每次热情的和她交流，她都是冷漠回应，久而久之，其他孩子都不理她了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转班的原因是：家长说孩子有严重的心理问题，抵触作业，在特色班跟不上，压力较大，为了挽救孩子，转到我班，刚开始的要求是希望老师不要管孩子的作业，落下的课以后家长会找人补。但根据后期的观察，感觉孩子没到家长说的那种程度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各科上课几乎不听讲，不听课，作业几乎不写。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爱看书，但都是一些玄幻类的或漫画类的比较多，语文、作文没见着优异。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有时会寻求老师的帮助，但刚开始时过于频繁，自动屏蔽自己的不对，老说别人欺负她。老师了解的情况后发现，基本上是她不对在先引起的事端。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有一个个人习惯或卫生的问题：喜欢抠鼻子，抠完后把手指放嘴里咬。这个也引起其他同学的反感。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        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解决导向的描述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有自己的爱好，喜欢看书，虽不听课，但课上很安静，不扰乱纪律。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孩子比较有礼貌，对教师有基本的信任和尊重，能够把自己心底最真实的感受告诉老师，也主动要求联系心理老师。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给她讲道理，孩子基本上能明白，也比较配合。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二、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寻找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例外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（多方）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学生发现的例外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在某节课上，经过老师的提醒，课外书忍住没看，坚持了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5</a:t>
                      </a:r>
                      <a:r>
                        <a:t>分钟。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英语作业尝试去做，有一部分完成了。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班主任发现的例外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、历史课上积极举手回答问题，老师及时表扬了她，她漏出喜悦的神情。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、老师交给她一点班级里的小任务，比较想做。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、足球比赛时，积极加油鼓劲。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三、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目标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设定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（奇迹问句）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学生设定的目标：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、先从上课开始，尝试认真听讲。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、课上不看课外书，坚持</a:t>
                      </a:r>
                      <a:r>
                        <a:t>5-10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分钟，并做好记录。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、坚持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4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、试着和其他同学交流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四、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改变一小步 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 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br/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学生自己觉得：目前是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，希望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周后到</a:t>
                      </a: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；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教训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欺负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她的男生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希望不要前后有男生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希望班主任能及时指导她，并希望班主任给其他科任老师说明作业情况，不要因为没完成作业而批评她，她会努力、尽力去完成。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能够在课堂上多多提醒自己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将孩子状况向各科任老师做出说明，期望老师每节课提醒她听讲，向她提出其力所能及的问题并及时的进行鼓励肯定。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联系我校心理辅导老师，希望能得到专业的帮助。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经常和其家长联系沟通，说明孩子目前的进步，并了解孩子在家的表现，商量研究后续的跟进措施。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建议家长加强对孩子卫生习惯的提醒与监督，在必要时带着孩子寻求专业医生的帮助。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每天班主任都去关心一下她，和她聊天，了解她在校的情况。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在班里经常给她找点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小活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做，培养她对班集体的认同感。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鼓励其他同学每天到校后都能和她打招呼。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找她喜欢的同学，讲道理，从侧面帮助她，帮助她在同学关系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破冰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鼓励她去做作业，不管她是否完成，都及时表扬她的进步，并鼓励她每天多写一点点。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792162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5</a:t>
                      </a:r>
                      <a:r>
                        <a:rPr b="0"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、效果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评估： 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以及其他老师反馈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学生：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                                                </a:t>
                      </a:r>
                      <a:r>
                        <a:t>教师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周后：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学生自己觉得：目前是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  <a:r>
                        <a:t>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能多多关注自己，并且提醒和督促自己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希望老师在午饭后让她去图书馆看会书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简单的问题可以举手回答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监督自己的不好的行为习惯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加入航模队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和各科任老师沟通，及时了解孩子的学习情况，研究相应措施。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和航模老师商量，让她加入航模队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鼓励她参加各种集体活动，比如科技节、运动会等，体现她在班集体中的价值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这个孩子除了行为习惯的问题以外，还有心理问题，所以，转变起来不是那么快。但经过老师和家长接近一学年的努力，孩子进步特别大：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孩子开朗了许多，甚至有时候能和我开玩笑；现在课上能做到有一半的时间注意力集中到课堂上；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最头疼的作业问题，现在她也能部分的完成，有一两科能全部完成，见效挺大；见了老师能主动问好，不像刚进班时对我似乎带着一点敌意；班级集体活动能主动要求参加，比如，上次运动会的时候，她主动要求跑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800</a:t>
                      </a:r>
                      <a:r>
                        <a:t>米，虽然她跑了最后一名，但看到她坚持跑下来的样子，我们还是被感动了；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这次期中练习中，她的成绩有所提升，有三门课程及格，虽然相比较而言，她不是进步最大的，但为了鼓励她，我还是给她颁发了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进步之星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的奖状，她和她的父母都非常激动。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312" name="成组"/>
          <p:cNvGrpSpPr/>
          <p:nvPr/>
        </p:nvGrpSpPr>
        <p:grpSpPr>
          <a:xfrm>
            <a:off x="7078661" y="-4649790"/>
            <a:ext cx="20051717" cy="465574"/>
            <a:chOff x="0" y="0"/>
            <a:chExt cx="20051716" cy="465572"/>
          </a:xfrm>
        </p:grpSpPr>
        <p:sp>
          <p:nvSpPr>
            <p:cNvPr id="1308" name="线条"/>
            <p:cNvSpPr/>
            <p:nvPr/>
          </p:nvSpPr>
          <p:spPr>
            <a:xfrm>
              <a:off x="0" y="0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311" name="成组"/>
            <p:cNvGrpSpPr/>
            <p:nvPr/>
          </p:nvGrpSpPr>
          <p:grpSpPr>
            <a:xfrm>
              <a:off x="0" y="65247"/>
              <a:ext cx="20051716" cy="400326"/>
              <a:chOff x="0" y="0"/>
              <a:chExt cx="20051715" cy="400325"/>
            </a:xfrm>
          </p:grpSpPr>
          <p:sp>
            <p:nvSpPr>
              <p:cNvPr id="1309" name="圆角矩形"/>
              <p:cNvSpPr/>
              <p:nvPr/>
            </p:nvSpPr>
            <p:spPr>
              <a:xfrm>
                <a:off x="0" y="0"/>
                <a:ext cx="20051716" cy="29194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310" name="1     2     3     4     5  目标  5     4     3     2     1"/>
              <p:cNvSpPr txBox="1"/>
              <p:nvPr/>
            </p:nvSpPr>
            <p:spPr>
              <a:xfrm>
                <a:off x="14244" y="14245"/>
                <a:ext cx="20023227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grpSp>
        <p:nvGrpSpPr>
          <p:cNvPr id="1317" name="成组"/>
          <p:cNvGrpSpPr/>
          <p:nvPr/>
        </p:nvGrpSpPr>
        <p:grpSpPr>
          <a:xfrm>
            <a:off x="7050086" y="-5803902"/>
            <a:ext cx="20051717" cy="456501"/>
            <a:chOff x="0" y="0"/>
            <a:chExt cx="20051716" cy="456500"/>
          </a:xfrm>
        </p:grpSpPr>
        <p:sp>
          <p:nvSpPr>
            <p:cNvPr id="1313" name="线条"/>
            <p:cNvSpPr/>
            <p:nvPr/>
          </p:nvSpPr>
          <p:spPr>
            <a:xfrm>
              <a:off x="0" y="-1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316" name="成组"/>
            <p:cNvGrpSpPr/>
            <p:nvPr/>
          </p:nvGrpSpPr>
          <p:grpSpPr>
            <a:xfrm>
              <a:off x="0" y="55709"/>
              <a:ext cx="20051716" cy="400792"/>
              <a:chOff x="0" y="0"/>
              <a:chExt cx="20051715" cy="400791"/>
            </a:xfrm>
          </p:grpSpPr>
          <p:sp>
            <p:nvSpPr>
              <p:cNvPr id="1314" name="圆角矩形"/>
              <p:cNvSpPr/>
              <p:nvPr/>
            </p:nvSpPr>
            <p:spPr>
              <a:xfrm>
                <a:off x="0" y="0"/>
                <a:ext cx="20051716" cy="3014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315" name="1     2     3     4     5  目标  5     4     3     2     1"/>
              <p:cNvSpPr txBox="1"/>
              <p:nvPr/>
            </p:nvSpPr>
            <p:spPr>
              <a:xfrm>
                <a:off x="14710" y="14711"/>
                <a:ext cx="20022295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sp>
        <p:nvSpPr>
          <p:cNvPr id="1318" name="（四）应用于生涯和职业规划…"/>
          <p:cNvSpPr txBox="1"/>
          <p:nvPr/>
        </p:nvSpPr>
        <p:spPr>
          <a:xfrm>
            <a:off x="1690369" y="1691321"/>
            <a:ext cx="7475540" cy="3507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100"/>
              </a:spcBef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（四）应用于生涯和职业规划</a:t>
            </a:r>
          </a:p>
          <a:p>
            <a:pPr>
              <a:spcBef>
                <a:spcPts val="1000"/>
              </a:spcBef>
              <a:defRPr sz="24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defRPr>
            </a:pPr>
          </a:p>
          <a:p>
            <a:pPr>
              <a:spcBef>
                <a:spcPts val="1900"/>
              </a:spcBef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中高考改革：</a:t>
            </a:r>
          </a:p>
          <a:p>
            <a:pPr>
              <a:spcBef>
                <a:spcPts val="1900"/>
              </a:spcBef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选课、填报志愿（认知优势和学习风格）</a:t>
            </a: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确定目标</a:t>
            </a: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行动一小步</a:t>
            </a:r>
          </a:p>
        </p:txBody>
      </p:sp>
      <p:pic>
        <p:nvPicPr>
          <p:cNvPr id="1319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0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标题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23" name="文本"/>
          <p:cNvSpPr txBox="1"/>
          <p:nvPr/>
        </p:nvSpPr>
        <p:spPr>
          <a:xfrm>
            <a:off x="2109786" y="2376486"/>
            <a:ext cx="24701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700"/>
              </a:spcBef>
              <a:defRPr sz="45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 </a:t>
            </a:r>
          </a:p>
        </p:txBody>
      </p:sp>
      <p:graphicFrame>
        <p:nvGraphicFramePr>
          <p:cNvPr id="1324" name="表格"/>
          <p:cNvGraphicFramePr/>
          <p:nvPr/>
        </p:nvGraphicFramePr>
        <p:xfrm>
          <a:off x="5754687" y="-7907339"/>
          <a:ext cx="4690746" cy="32226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7845"/>
                <a:gridCol w="2149475"/>
                <a:gridCol w="2003425"/>
              </a:tblGrid>
              <a:tr h="122237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基本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情况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学生年龄：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14      </a:t>
                      </a:r>
                      <a:r>
                        <a:t>性别：女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</a:t>
                      </a:r>
                      <a:endParaRPr b="1">
                        <a:latin typeface="DengXian Light"/>
                        <a:ea typeface="DengXian Light"/>
                        <a:cs typeface="DengXian Light"/>
                        <a:sym typeface="DengXian Light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家庭结构：三口之家，爸爸妈妈和她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关系：家长对孩子比较上心，有问题联系家长时，家长能及时赶到处理。但爸爸上班较忙，更多的是妈妈管孩子。根据孩子的描述，妈妈的管理方式可能存在问题，或者是她的心理问题，她对妈妈有一定的抵触情绪。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一、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重新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解释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问题导向的描述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初一时从别的班级转到我们班，刚开始我动员我班孩子积极和她交流，帮助她尽快适应我班环境。但这孩子进班带有很强的抵触情绪，其他同学每次热情的和她交流，她都是冷漠回应，久而久之，其他孩子都不理她了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转班的原因是：家长说孩子有严重的心理问题，抵触作业，在特色班跟不上，压力较大，为了挽救孩子，转到我班，刚开始的要求是希望老师不要管孩子的作业，落下的课以后家长会找人补。但根据后期的观察，感觉孩子没到家长说的那种程度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各科上课几乎不听讲，不听课，作业几乎不写。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爱看书，但都是一些玄幻类的或漫画类的比较多，语文、作文没见着优异。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有时会寻求老师的帮助，但刚开始时过于频繁，自动屏蔽自己的不对，老说别人欺负她。老师了解的情况后发现，基本上是她不对在先引起的事端。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有一个个人习惯或卫生的问题：喜欢抠鼻子，抠完后把手指放嘴里咬。这个也引起其他同学的反感。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        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解决导向的描述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有自己的爱好，喜欢看书，虽不听课，但课上很安静，不扰乱纪律。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孩子比较有礼貌，对教师有基本的信任和尊重，能够把自己心底最真实的感受告诉老师，也主动要求联系心理老师。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给她讲道理，孩子基本上能明白，也比较配合。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二、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寻找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例外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（多方）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学生发现的例外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在某节课上，经过老师的提醒，课外书忍住没看，坚持了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5</a:t>
                      </a:r>
                      <a:r>
                        <a:t>分钟。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英语作业尝试去做，有一部分完成了。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班主任发现的例外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、历史课上积极举手回答问题，老师及时表扬了她，她漏出喜悦的神情。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、老师交给她一点班级里的小任务，比较想做。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、足球比赛时，积极加油鼓劲。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三、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目标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设定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（奇迹问句）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学生设定的目标：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、先从上课开始，尝试认真听讲。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、课上不看课外书，坚持</a:t>
                      </a:r>
                      <a:r>
                        <a:t>5-10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分钟，并做好记录。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、坚持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4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、试着和其他同学交流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四、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改变一小步 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 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br/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学生自己觉得：目前是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，希望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周后到</a:t>
                      </a: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；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教训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欺负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她的男生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希望不要前后有男生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希望班主任能及时指导她，并希望班主任给其他科任老师说明作业情况，不要因为没完成作业而批评她，她会努力、尽力去完成。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能够在课堂上多多提醒自己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将孩子状况向各科任老师做出说明，期望老师每节课提醒她听讲，向她提出其力所能及的问题并及时的进行鼓励肯定。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联系我校心理辅导老师，希望能得到专业的帮助。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经常和其家长联系沟通，说明孩子目前的进步，并了解孩子在家的表现，商量研究后续的跟进措施。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建议家长加强对孩子卫生习惯的提醒与监督，在必要时带着孩子寻求专业医生的帮助。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每天班主任都去关心一下她，和她聊天，了解她在校的情况。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在班里经常给她找点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小活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做，培养她对班集体的认同感。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鼓励其他同学每天到校后都能和她打招呼。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找她喜欢的同学，讲道理，从侧面帮助她，帮助她在同学关系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破冰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鼓励她去做作业，不管她是否完成，都及时表扬她的进步，并鼓励她每天多写一点点。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792162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5</a:t>
                      </a:r>
                      <a:r>
                        <a:rPr b="0"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、效果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评估： 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以及其他老师反馈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学生：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                                                </a:t>
                      </a:r>
                      <a:r>
                        <a:t>教师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周后：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学生自己觉得：目前是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  <a:r>
                        <a:t>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能多多关注自己，并且提醒和督促自己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希望老师在午饭后让她去图书馆看会书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简单的问题可以举手回答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监督自己的不好的行为习惯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加入航模队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和各科任老师沟通，及时了解孩子的学习情况，研究相应措施。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和航模老师商量，让她加入航模队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鼓励她参加各种集体活动，比如科技节、运动会等，体现她在班集体中的价值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这个孩子除了行为习惯的问题以外，还有心理问题，所以，转变起来不是那么快。但经过老师和家长接近一学年的努力，孩子进步特别大：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孩子开朗了许多，甚至有时候能和我开玩笑；现在课上能做到有一半的时间注意力集中到课堂上；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最头疼的作业问题，现在她也能部分的完成，有一两科能全部完成，见效挺大；见了老师能主动问好，不像刚进班时对我似乎带着一点敌意；班级集体活动能主动要求参加，比如，上次运动会的时候，她主动要求跑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800</a:t>
                      </a:r>
                      <a:r>
                        <a:t>米，虽然她跑了最后一名，但看到她坚持跑下来的样子，我们还是被感动了；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这次期中练习中，她的成绩有所提升，有三门课程及格，虽然相比较而言，她不是进步最大的，但为了鼓励她，我还是给她颁发了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进步之星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的奖状，她和她的父母都非常激动。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329" name="成组"/>
          <p:cNvGrpSpPr/>
          <p:nvPr/>
        </p:nvGrpSpPr>
        <p:grpSpPr>
          <a:xfrm>
            <a:off x="7078661" y="-4649790"/>
            <a:ext cx="20051717" cy="465574"/>
            <a:chOff x="0" y="0"/>
            <a:chExt cx="20051716" cy="465572"/>
          </a:xfrm>
        </p:grpSpPr>
        <p:sp>
          <p:nvSpPr>
            <p:cNvPr id="1325" name="线条"/>
            <p:cNvSpPr/>
            <p:nvPr/>
          </p:nvSpPr>
          <p:spPr>
            <a:xfrm>
              <a:off x="0" y="0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328" name="成组"/>
            <p:cNvGrpSpPr/>
            <p:nvPr/>
          </p:nvGrpSpPr>
          <p:grpSpPr>
            <a:xfrm>
              <a:off x="0" y="65247"/>
              <a:ext cx="20051716" cy="400326"/>
              <a:chOff x="0" y="0"/>
              <a:chExt cx="20051715" cy="400325"/>
            </a:xfrm>
          </p:grpSpPr>
          <p:sp>
            <p:nvSpPr>
              <p:cNvPr id="1326" name="圆角矩形"/>
              <p:cNvSpPr/>
              <p:nvPr/>
            </p:nvSpPr>
            <p:spPr>
              <a:xfrm>
                <a:off x="0" y="0"/>
                <a:ext cx="20051716" cy="29194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327" name="1     2     3     4     5  目标  5     4     3     2     1"/>
              <p:cNvSpPr txBox="1"/>
              <p:nvPr/>
            </p:nvSpPr>
            <p:spPr>
              <a:xfrm>
                <a:off x="14244" y="14245"/>
                <a:ext cx="20023227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grpSp>
        <p:nvGrpSpPr>
          <p:cNvPr id="1334" name="成组"/>
          <p:cNvGrpSpPr/>
          <p:nvPr/>
        </p:nvGrpSpPr>
        <p:grpSpPr>
          <a:xfrm>
            <a:off x="7050086" y="-5803902"/>
            <a:ext cx="20051717" cy="456501"/>
            <a:chOff x="0" y="0"/>
            <a:chExt cx="20051716" cy="456500"/>
          </a:xfrm>
        </p:grpSpPr>
        <p:sp>
          <p:nvSpPr>
            <p:cNvPr id="1330" name="线条"/>
            <p:cNvSpPr/>
            <p:nvPr/>
          </p:nvSpPr>
          <p:spPr>
            <a:xfrm>
              <a:off x="0" y="-1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333" name="成组"/>
            <p:cNvGrpSpPr/>
            <p:nvPr/>
          </p:nvGrpSpPr>
          <p:grpSpPr>
            <a:xfrm>
              <a:off x="0" y="55709"/>
              <a:ext cx="20051716" cy="400792"/>
              <a:chOff x="0" y="0"/>
              <a:chExt cx="20051715" cy="400791"/>
            </a:xfrm>
          </p:grpSpPr>
          <p:sp>
            <p:nvSpPr>
              <p:cNvPr id="1331" name="圆角矩形"/>
              <p:cNvSpPr/>
              <p:nvPr/>
            </p:nvSpPr>
            <p:spPr>
              <a:xfrm>
                <a:off x="0" y="0"/>
                <a:ext cx="20051716" cy="3014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332" name="1     2     3     4     5  目标  5     4     3     2     1"/>
              <p:cNvSpPr txBox="1"/>
              <p:nvPr/>
            </p:nvSpPr>
            <p:spPr>
              <a:xfrm>
                <a:off x="14710" y="14711"/>
                <a:ext cx="20022295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sp>
        <p:nvSpPr>
          <p:cNvPr id="1335" name="（五）应用于中高考辅导…"/>
          <p:cNvSpPr txBox="1"/>
          <p:nvPr/>
        </p:nvSpPr>
        <p:spPr>
          <a:xfrm>
            <a:off x="1298256" y="1924685"/>
            <a:ext cx="5913440" cy="148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2100"/>
              </a:spcBef>
              <a:defRPr sz="2400">
                <a:solidFill>
                  <a:srgbClr val="002060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（五）应用于中高考辅导</a:t>
            </a: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表像训练：心理预演</a:t>
            </a:r>
          </a:p>
          <a:p>
            <a:pPr>
              <a:spcBef>
                <a:spcPts val="1900"/>
              </a:spcBef>
              <a:buSzPct val="100000"/>
              <a:buFont typeface="华文细黑"/>
              <a:buChar char="➢"/>
              <a:defRPr sz="2400">
                <a:solidFill>
                  <a:srgbClr val="002B85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r>
              <a:t>支持性策略：积极暗示</a:t>
            </a:r>
          </a:p>
        </p:txBody>
      </p:sp>
      <p:pic>
        <p:nvPicPr>
          <p:cNvPr id="13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5409" y="2699385"/>
            <a:ext cx="4725989" cy="381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7" name="图片 3" descr="图片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8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一所焦点解决的学校是…"/>
          <p:cNvSpPr txBox="1"/>
          <p:nvPr>
            <p:ph type="title"/>
          </p:nvPr>
        </p:nvSpPr>
        <p:spPr>
          <a:xfrm>
            <a:off x="942339" y="1456689"/>
            <a:ext cx="10515601" cy="1325564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 </a:t>
            </a:r>
            <a:r>
              <a:rPr sz="4000">
                <a:solidFill>
                  <a:srgbClr val="002B85"/>
                </a:solidFill>
                <a:latin typeface="宋体"/>
                <a:ea typeface="宋体"/>
                <a:cs typeface="宋体"/>
                <a:sym typeface="宋体"/>
              </a:rPr>
              <a:t>一所焦点解决的学校是</a:t>
            </a:r>
            <a:r>
              <a:rPr sz="4000">
                <a:solidFill>
                  <a:srgbClr val="002B85"/>
                </a:solidFill>
              </a:rPr>
              <a:t>…</a:t>
            </a:r>
          </a:p>
        </p:txBody>
      </p:sp>
      <p:sp>
        <p:nvSpPr>
          <p:cNvPr id="1341" name="学生自己找到解决办法的一所学校…"/>
          <p:cNvSpPr txBox="1"/>
          <p:nvPr>
            <p:ph type="body" idx="4294967295"/>
          </p:nvPr>
        </p:nvSpPr>
        <p:spPr>
          <a:xfrm>
            <a:off x="1599564" y="2782570"/>
            <a:ext cx="8648701" cy="4953001"/>
          </a:xfrm>
          <a:prstGeom prst="rect">
            <a:avLst/>
          </a:prstGeom>
        </p:spPr>
        <p:txBody>
          <a:bodyPr/>
          <a:lstStyle/>
          <a:p>
            <a:pPr marL="171450" indent="-171450" defTabSz="685800">
              <a:spcBef>
                <a:spcPts val="600"/>
              </a:spcBef>
              <a:buChar char="■"/>
              <a:defRPr>
                <a:latin typeface="楷体"/>
                <a:ea typeface="楷体"/>
                <a:cs typeface="楷体"/>
                <a:sym typeface="楷体"/>
              </a:defRPr>
            </a:pPr>
            <a:r>
              <a:t>学生自己找到解决办法的一所学校</a:t>
            </a:r>
          </a:p>
          <a:p>
            <a:pPr marL="171450" indent="-171450" defTabSz="685800">
              <a:spcBef>
                <a:spcPts val="600"/>
              </a:spcBef>
              <a:buChar char="■"/>
              <a:defRPr>
                <a:latin typeface="楷体"/>
                <a:ea typeface="楷体"/>
                <a:cs typeface="楷体"/>
                <a:sym typeface="楷体"/>
              </a:defRPr>
            </a:pPr>
            <a:r>
              <a:t>家长与教师一起发展的学校</a:t>
            </a:r>
          </a:p>
          <a:p>
            <a:pPr marL="171450" indent="-171450" defTabSz="685800">
              <a:spcBef>
                <a:spcPts val="600"/>
              </a:spcBef>
              <a:buChar char="■"/>
              <a:defRPr>
                <a:latin typeface="楷体"/>
                <a:ea typeface="楷体"/>
                <a:cs typeface="楷体"/>
                <a:sym typeface="楷体"/>
              </a:defRPr>
            </a:pPr>
            <a:r>
              <a:t>教师相信每个学生都</a:t>
            </a:r>
            <a:r>
              <a:rPr>
                <a:solidFill>
                  <a:srgbClr val="0000FF"/>
                </a:solidFill>
              </a:rPr>
              <a:t>有能力改变</a:t>
            </a:r>
            <a:r>
              <a:t>，老师的工作是找到那些发生细微变化的时刻</a:t>
            </a:r>
          </a:p>
          <a:p>
            <a:pPr marL="171450" indent="-171450" defTabSz="685800">
              <a:spcBef>
                <a:spcPts val="600"/>
              </a:spcBef>
              <a:buChar char="■"/>
              <a:defRPr>
                <a:latin typeface="楷体"/>
                <a:ea typeface="楷体"/>
                <a:cs typeface="楷体"/>
                <a:sym typeface="楷体"/>
              </a:defRPr>
            </a:pPr>
            <a:r>
              <a:t>教育工作者关注</a:t>
            </a:r>
            <a:r>
              <a:rPr>
                <a:solidFill>
                  <a:srgbClr val="0000FF"/>
                </a:solidFill>
              </a:rPr>
              <a:t>例外和资源</a:t>
            </a:r>
            <a:r>
              <a:t>的一所学校</a:t>
            </a:r>
          </a:p>
          <a:p>
            <a:pPr marL="171450" indent="-171450" defTabSz="685800">
              <a:spcBef>
                <a:spcPts val="600"/>
              </a:spcBef>
              <a:buChar char="■"/>
              <a:defRPr>
                <a:latin typeface="楷体"/>
                <a:ea typeface="楷体"/>
                <a:cs typeface="楷体"/>
                <a:sym typeface="楷体"/>
              </a:defRPr>
            </a:pPr>
            <a:r>
              <a:t>以</a:t>
            </a:r>
            <a:r>
              <a:rPr>
                <a:solidFill>
                  <a:srgbClr val="0000FF"/>
                </a:solidFill>
              </a:rPr>
              <a:t>未来</a:t>
            </a:r>
            <a:r>
              <a:t>为导向的学校</a:t>
            </a:r>
          </a:p>
        </p:txBody>
      </p:sp>
      <p:pic>
        <p:nvPicPr>
          <p:cNvPr id="1342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3" name="五步改善与家长的沟通"/>
          <p:cNvSpPr txBox="1"/>
          <p:nvPr/>
        </p:nvSpPr>
        <p:spPr>
          <a:xfrm>
            <a:off x="2477404" y="227966"/>
            <a:ext cx="6174839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b="1" sz="3600">
                <a:solidFill>
                  <a:srgbClr val="FFFFFF"/>
                </a:solidFill>
              </a:defRPr>
            </a:pPr>
            <a:r>
              <a:t>二、焦点解决在学校中的应用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defTabSz="457200">
              <a:defRPr b="1" sz="3800">
                <a:solidFill>
                  <a:srgbClr val="FFFFFF"/>
                </a:solidFill>
                <a:latin typeface="等线"/>
                <a:ea typeface="等线"/>
                <a:cs typeface="等线"/>
                <a:sym typeface="等线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图片 2" descr="图片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36700"/>
            <a:ext cx="1054100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6" name="图片 8" descr="图片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sp>
        <p:nvSpPr>
          <p:cNvPr id="1347" name="文本框 4"/>
          <p:cNvSpPr txBox="1"/>
          <p:nvPr/>
        </p:nvSpPr>
        <p:spPr>
          <a:xfrm>
            <a:off x="2231890" y="2031228"/>
            <a:ext cx="6466709" cy="263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  <a:defRPr b="1" sz="3600">
                <a:solidFill>
                  <a:srgbClr val="002B85"/>
                </a:solidFill>
              </a:defRPr>
            </a:pPr>
            <a:r>
              <a:t>一、内容概述</a:t>
            </a:r>
          </a:p>
          <a:p>
            <a:pPr>
              <a:lnSpc>
                <a:spcPct val="150000"/>
              </a:lnSpc>
              <a:defRPr b="1" sz="3600">
                <a:solidFill>
                  <a:srgbClr val="002B85"/>
                </a:solidFill>
              </a:defRPr>
            </a:pPr>
            <a:r>
              <a:t>二、学习内容</a:t>
            </a:r>
          </a:p>
          <a:p>
            <a:pPr>
              <a:lnSpc>
                <a:spcPct val="150000"/>
              </a:lnSpc>
              <a:defRPr b="1" sz="3600">
                <a:solidFill>
                  <a:srgbClr val="0073C5"/>
                </a:solidFill>
              </a:defRPr>
            </a:pPr>
            <a:r>
              <a:t>三、学习资料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标题"/>
          <p:cNvSpPr txBox="1"/>
          <p:nvPr>
            <p:ph type="title"/>
          </p:nvPr>
        </p:nvSpPr>
        <p:spPr>
          <a:xfrm>
            <a:off x="614680" y="15240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50" name="文本"/>
          <p:cNvSpPr txBox="1"/>
          <p:nvPr/>
        </p:nvSpPr>
        <p:spPr>
          <a:xfrm>
            <a:off x="2109786" y="2376486"/>
            <a:ext cx="247014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2700"/>
              </a:spcBef>
              <a:defRPr sz="4500">
                <a:solidFill>
                  <a:srgbClr val="002060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/>
            <a:r>
              <a:t> </a:t>
            </a:r>
          </a:p>
        </p:txBody>
      </p:sp>
      <p:graphicFrame>
        <p:nvGraphicFramePr>
          <p:cNvPr id="1351" name="表格"/>
          <p:cNvGraphicFramePr/>
          <p:nvPr/>
        </p:nvGraphicFramePr>
        <p:xfrm>
          <a:off x="5754687" y="-7907339"/>
          <a:ext cx="4690746" cy="322262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7845"/>
                <a:gridCol w="2149475"/>
                <a:gridCol w="2003425"/>
              </a:tblGrid>
              <a:tr h="122237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基本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情况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学生年龄：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14      </a:t>
                      </a:r>
                      <a:r>
                        <a:t>性别：女</a:t>
                      </a:r>
                      <a:r>
                        <a:rPr b="1"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</a:t>
                      </a:r>
                      <a:endParaRPr b="1">
                        <a:latin typeface="DengXian Light"/>
                        <a:ea typeface="DengXian Light"/>
                        <a:cs typeface="DengXian Light"/>
                        <a:sym typeface="DengXian Light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家庭结构：三口之家，爸爸妈妈和她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家庭关系：家长对孩子比较上心，有问题联系家长时，家长能及时赶到处理。但爸爸上班较忙，更多的是妈妈管孩子。根据孩子的描述，妈妈的管理方式可能存在问题，或者是她的心理问题，她对妈妈有一定的抵触情绪。</a:t>
                      </a:r>
                    </a:p>
                  </a:txBody>
                  <a:tcPr marL="0" marR="0" marT="0" marB="0" anchor="t" anchorCtr="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936625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一、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重新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解释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问题导向的描述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初一时从别的班级转到我们班，刚开始我动员我班孩子积极和她交流，帮助她尽快适应我班环境。但这孩子进班带有很强的抵触情绪，其他同学每次热情的和她交流，她都是冷漠回应，久而久之，其他孩子都不理她了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转班的原因是：家长说孩子有严重的心理问题，抵触作业，在特色班跟不上，压力较大，为了挽救孩子，转到我班，刚开始的要求是希望老师不要管孩子的作业，落下的课以后家长会找人补。但根据后期的观察，感觉孩子没到家长说的那种程度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各科上课几乎不听讲，不听课，作业几乎不写。</a:t>
                      </a:r>
                    </a:p>
                    <a:p>
                      <a:pPr algn="l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爱看书，但都是一些玄幻类的或漫画类的比较多，语文、作文没见着优异。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有时会寻求老师的帮助，但刚开始时过于频繁，自动屏蔽自己的不对，老说别人欺负她。老师了解的情况后发现，基本上是她不对在先引起的事端。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有一个个人习惯或卫生的问题：喜欢抠鼻子，抠完后把手指放嘴里咬。这个也引起其他同学的反感。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        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解决导向的描述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有自己的爱好，喜欢看书，虽不听课，但课上很安静，不扰乱纪律。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孩子比较有礼貌，对教师有基本的信任和尊重，能够把自己心底最真实的感受告诉老师，也主动要求联系心理老师。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给她讲道理，孩子基本上能明白，也比较配合。</a:t>
                      </a:r>
                    </a:p>
                  </a:txBody>
                  <a:tcPr marL="0" marR="0" marT="0" marB="0" anchor="t" anchorCtr="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5E8C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二、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寻找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例外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（多方）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学生发现的例外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在某节课上，经过老师的提醒，课外书忍住没看，坚持了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5</a:t>
                      </a:r>
                      <a:r>
                        <a:t>分钟。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Arial"/>
                        <a:buChar char="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英语作业尝试去做，有一部分完成了。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班主任发现的例外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、历史课上积极举手回答问题，老师及时表扬了她，她漏出喜悦的神情。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、老师交给她一点班级里的小任务，比较想做。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、足球比赛时，积极加油鼓劲。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152400">
                <a:tc>
                  <a:txBody>
                    <a:bodyPr/>
                    <a:lstStyle/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三、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目标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设定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（奇迹问句）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学生设定的目标：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、先从上课开始，尝试认真听讲。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、课上不看课外书，坚持</a:t>
                      </a:r>
                      <a:r>
                        <a:t>5-10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分钟，并做好记录。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3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、坚持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4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、试着和其他同学交流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四、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改变一小步 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 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br/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学生自己觉得：目前是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，希望</a:t>
                      </a: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周后到</a:t>
                      </a:r>
                      <a:r>
                        <a:t>2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；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教训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欺负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她的男生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希望不要前后有男生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希望班主任能及时指导她，并希望班主任给其他科任老师说明作业情况，不要因为没完成作业而批评她，她会努力、尽力去完成。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能够在课堂上多多提醒自己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将孩子状况向各科任老师做出说明，期望老师每节课提醒她听讲，向她提出其力所能及的问题并及时的进行鼓励肯定。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联系我校心理辅导老师，希望能得到专业的帮助。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经常和其家长联系沟通，说明孩子目前的进步，并了解孩子在家的表现，商量研究后续的跟进措施。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建议家长加强对孩子卫生习惯的提醒与监督，在必要时带着孩子寻求专业医生的帮助。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每天班主任都去关心一下她，和她聊天，了解她在校的情况。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在班里经常给她找点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小活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做，培养她对班集体的认同感。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鼓励其他同学每天到校后都能和她打招呼。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找她喜欢的同学，讲道理，从侧面帮助她，帮助她在同学关系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破冰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鼓励她去做作业，不管她是否完成，都及时表扬她的进步，并鼓励她每天多写一点点。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EBF4E7"/>
                    </a:solidFill>
                  </a:tcPr>
                </a:tc>
                <a:tc hMerge="1">
                  <a:tcPr/>
                </a:tc>
              </a:tr>
              <a:tr h="792162">
                <a:tc>
                  <a:txBody>
                    <a:bodyPr/>
                    <a:lstStyle/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5</a:t>
                      </a:r>
                      <a:r>
                        <a:rPr b="0"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、效果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评估： </a:t>
                      </a:r>
                    </a:p>
                    <a:p>
                      <a:pPr algn="just" defTabSz="685800">
                        <a:defRPr sz="200">
                          <a:solidFill>
                            <a:srgbClr val="FFFFFF"/>
                          </a:solidFill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以及其他老师反馈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b="1" sz="200">
                          <a:solidFill>
                            <a:srgbClr val="FFFFFF"/>
                          </a:solidFill>
                          <a:sym typeface="DengXian Light"/>
                        </a:defRPr>
                      </a:pPr>
                      <a:r>
                        <a:t> </a:t>
                      </a:r>
                    </a:p>
                  </a:txBody>
                  <a:tcPr marL="0" marR="0" marT="0" marB="0" anchor="t" anchorCtr="0" horzOverflow="overflow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1     2     3     4     5  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目标</a:t>
                      </a:r>
                      <a:r>
                        <a:t>  5     4     3     2     1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 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学生：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                                                   </a:t>
                      </a:r>
                      <a:r>
                        <a:t>教师</a:t>
                      </a:r>
                    </a:p>
                    <a:p>
                      <a:pPr algn="just" defTabSz="685800">
                        <a:defRPr sz="200">
                          <a:sym typeface="DengXian Light"/>
                        </a:defRPr>
                      </a:pPr>
                      <a:r>
                        <a:t>1</a:t>
                      </a:r>
                      <a:r>
                        <a:rPr>
                          <a:latin typeface="华文细黑"/>
                          <a:ea typeface="华文细黑"/>
                          <a:cs typeface="华文细黑"/>
                          <a:sym typeface="华文细黑"/>
                        </a:rPr>
                        <a:t>周后：</a:t>
                      </a:r>
                      <a:endParaRPr>
                        <a:latin typeface="华文细黑"/>
                        <a:ea typeface="华文细黑"/>
                        <a:cs typeface="华文细黑"/>
                        <a:sym typeface="华文细黑"/>
                      </a:endParaRP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学生自己觉得：目前是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</a:t>
                      </a:r>
                      <a:r>
                        <a:t>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  <a:r>
                        <a:t>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学生希望教师：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能多多关注自己，并且提醒和督促自己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希望老师在午饭后让她去图书馆看会书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简单的问题可以举手回答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监督自己的不好的行为习惯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buSzPct val="100000"/>
                        <a:buFont typeface="华文细黑"/>
                        <a:buChar char="➢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加入航模队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教师觉得：目前也是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1.5</a:t>
                      </a:r>
                      <a:r>
                        <a:t>，希望一周后到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2</a:t>
                      </a:r>
                    </a:p>
                    <a:p>
                      <a:pPr algn="just" defTabSz="685800">
                        <a:lnSpc>
                          <a:spcPct val="150000"/>
                        </a:lnSpc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教师的做法：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和各科任老师沟通，及时了解孩子的学习情况，研究相应措施。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和航模老师商量，让她加入航模队</a:t>
                      </a:r>
                    </a:p>
                    <a:p>
                      <a:pPr lvl="2" marL="1143000" indent="-228600" algn="just" defTabSz="685800">
                        <a:lnSpc>
                          <a:spcPct val="150000"/>
                        </a:lnSpc>
                        <a:buSzPct val="100000"/>
                        <a:buChar char="◆"/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鼓励她参加各种集体活动，比如科技节、运动会等，体现她在班集体中的价值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这个孩子除了行为习惯的问题以外，还有心理问题，所以，转变起来不是那么快。但经过老师和家长接近一学年的努力，孩子进步特别大：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孩子开朗了许多，甚至有时候能和我开玩笑；现在课上能做到有一半的时间注意力集中到课堂上；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最头疼的作业问题，现在她也能部分的完成，有一两科能全部完成，见效挺大；见了老师能主动问好，不像刚进班时对我似乎带着一点敌意；班级集体活动能主动要求参加，比如，上次运动会的时候，她主动要求跑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800</a:t>
                      </a:r>
                      <a:r>
                        <a:t>米，虽然她跑了最后一名，但看到她坚持跑下来的样子，我们还是被感动了；</a:t>
                      </a:r>
                    </a:p>
                    <a:p>
                      <a:pPr algn="just" defTabSz="685800">
                        <a:defRPr sz="200">
                          <a:latin typeface="华文细黑"/>
                          <a:ea typeface="华文细黑"/>
                          <a:cs typeface="华文细黑"/>
                          <a:sym typeface="华文细黑"/>
                        </a:defRPr>
                      </a:pPr>
                      <a:r>
                        <a:t>这次期中练习中，她的成绩有所提升，有三门课程及格，虽然相比较而言，她不是进步最大的，但为了鼓励她，我还是给她颁发了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“</a:t>
                      </a:r>
                      <a:r>
                        <a:t>进步之星</a:t>
                      </a:r>
                      <a:r>
                        <a:rPr>
                          <a:latin typeface="DengXian Light"/>
                          <a:ea typeface="DengXian Light"/>
                          <a:cs typeface="DengXian Light"/>
                          <a:sym typeface="DengXian Light"/>
                        </a:rPr>
                        <a:t>”</a:t>
                      </a:r>
                      <a:r>
                        <a:t>的奖状，她和她的父母都非常激动。</a:t>
                      </a:r>
                    </a:p>
                  </a:txBody>
                  <a:tcPr marL="0" marR="0" marT="0" marB="0" anchor="t" anchorCtr="0" horzOverflow="overflow">
                    <a:solidFill>
                      <a:srgbClr val="D5E8CC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356" name="成组"/>
          <p:cNvGrpSpPr/>
          <p:nvPr/>
        </p:nvGrpSpPr>
        <p:grpSpPr>
          <a:xfrm>
            <a:off x="2095181" y="-4574860"/>
            <a:ext cx="20051718" cy="465574"/>
            <a:chOff x="0" y="0"/>
            <a:chExt cx="20051716" cy="465572"/>
          </a:xfrm>
        </p:grpSpPr>
        <p:sp>
          <p:nvSpPr>
            <p:cNvPr id="1352" name="线条"/>
            <p:cNvSpPr/>
            <p:nvPr/>
          </p:nvSpPr>
          <p:spPr>
            <a:xfrm>
              <a:off x="0" y="0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355" name="成组"/>
            <p:cNvGrpSpPr/>
            <p:nvPr/>
          </p:nvGrpSpPr>
          <p:grpSpPr>
            <a:xfrm>
              <a:off x="0" y="65247"/>
              <a:ext cx="20051716" cy="400326"/>
              <a:chOff x="0" y="0"/>
              <a:chExt cx="20051715" cy="400325"/>
            </a:xfrm>
          </p:grpSpPr>
          <p:sp>
            <p:nvSpPr>
              <p:cNvPr id="1353" name="圆角矩形"/>
              <p:cNvSpPr/>
              <p:nvPr/>
            </p:nvSpPr>
            <p:spPr>
              <a:xfrm>
                <a:off x="0" y="0"/>
                <a:ext cx="20051716" cy="29194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354" name="1     2     3     4     5  目标  5     4     3     2     1"/>
              <p:cNvSpPr txBox="1"/>
              <p:nvPr/>
            </p:nvSpPr>
            <p:spPr>
              <a:xfrm>
                <a:off x="14244" y="14245"/>
                <a:ext cx="20023227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grpSp>
        <p:nvGrpSpPr>
          <p:cNvPr id="1361" name="成组"/>
          <p:cNvGrpSpPr/>
          <p:nvPr/>
        </p:nvGrpSpPr>
        <p:grpSpPr>
          <a:xfrm>
            <a:off x="7050086" y="-5803902"/>
            <a:ext cx="20051717" cy="456501"/>
            <a:chOff x="0" y="0"/>
            <a:chExt cx="20051716" cy="456500"/>
          </a:xfrm>
        </p:grpSpPr>
        <p:sp>
          <p:nvSpPr>
            <p:cNvPr id="1357" name="线条"/>
            <p:cNvSpPr/>
            <p:nvPr/>
          </p:nvSpPr>
          <p:spPr>
            <a:xfrm>
              <a:off x="0" y="-1"/>
              <a:ext cx="20051717" cy="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/>
            </a:p>
          </p:txBody>
        </p:sp>
        <p:grpSp>
          <p:nvGrpSpPr>
            <p:cNvPr id="1360" name="成组"/>
            <p:cNvGrpSpPr/>
            <p:nvPr/>
          </p:nvGrpSpPr>
          <p:grpSpPr>
            <a:xfrm>
              <a:off x="0" y="55709"/>
              <a:ext cx="20051716" cy="400792"/>
              <a:chOff x="0" y="0"/>
              <a:chExt cx="20051715" cy="400791"/>
            </a:xfrm>
          </p:grpSpPr>
          <p:sp>
            <p:nvSpPr>
              <p:cNvPr id="1358" name="圆角矩形"/>
              <p:cNvSpPr/>
              <p:nvPr/>
            </p:nvSpPr>
            <p:spPr>
              <a:xfrm>
                <a:off x="0" y="0"/>
                <a:ext cx="20051716" cy="3014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</a:p>
            </p:txBody>
          </p:sp>
          <p:sp>
            <p:nvSpPr>
              <p:cNvPr id="1359" name="1     2     3     4     5  目标  5     4     3     2     1"/>
              <p:cNvSpPr txBox="1"/>
              <p:nvPr/>
            </p:nvSpPr>
            <p:spPr>
              <a:xfrm>
                <a:off x="14710" y="14711"/>
                <a:ext cx="20022295" cy="3860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/>
              <a:p>
                <a:pPr algn="just">
                  <a:defRPr>
                    <a:latin typeface="DengXian Light"/>
                    <a:ea typeface="DengXian Light"/>
                    <a:cs typeface="DengXian Light"/>
                    <a:sym typeface="DengXian Light"/>
                  </a:defRPr>
                </a:pPr>
                <a:r>
                  <a:t>1     2     3     4     5  </a:t>
                </a:r>
                <a:r>
                  <a:rPr>
                    <a:latin typeface="Times New Roman"/>
                    <a:ea typeface="Times New Roman"/>
                    <a:cs typeface="Times New Roman"/>
                    <a:sym typeface="Times New Roman"/>
                  </a:rPr>
                  <a:t>目标</a:t>
                </a:r>
                <a:r>
                  <a:t>  5     4     3     2     1</a:t>
                </a:r>
              </a:p>
            </p:txBody>
          </p:sp>
        </p:grpSp>
      </p:grpSp>
      <p:sp>
        <p:nvSpPr>
          <p:cNvPr id="1362" name="文本"/>
          <p:cNvSpPr txBox="1"/>
          <p:nvPr/>
        </p:nvSpPr>
        <p:spPr>
          <a:xfrm>
            <a:off x="1968499" y="1284287"/>
            <a:ext cx="231164" cy="1240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400050" indent="-400050">
              <a:lnSpc>
                <a:spcPct val="150000"/>
              </a:lnSpc>
              <a:defRPr b="1">
                <a:solidFill>
                  <a:srgbClr val="0C081A"/>
                </a:solidFill>
                <a:latin typeface="DFKai-SB"/>
                <a:ea typeface="DFKai-SB"/>
                <a:cs typeface="DFKai-SB"/>
                <a:sym typeface="DFKai-SB"/>
              </a:defRPr>
            </a:pPr>
            <a:r>
              <a:t> </a:t>
            </a:r>
          </a:p>
          <a:p>
            <a:pPr marL="400050" indent="-400050">
              <a:lnSpc>
                <a:spcPct val="150000"/>
              </a:lnSpc>
              <a:defRPr>
                <a:solidFill>
                  <a:srgbClr val="0C081A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36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695" y="2742565"/>
            <a:ext cx="1899286" cy="2411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4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4065" y="2744470"/>
            <a:ext cx="1839596" cy="2407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5" name="图片 7" descr="图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6" name="标题 1"/>
          <p:cNvSpPr txBox="1"/>
          <p:nvPr/>
        </p:nvSpPr>
        <p:spPr>
          <a:xfrm>
            <a:off x="3919530" y="332726"/>
            <a:ext cx="500393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三、学习资料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矩形 33"/>
          <p:cNvSpPr txBox="1"/>
          <p:nvPr/>
        </p:nvSpPr>
        <p:spPr>
          <a:xfrm>
            <a:off x="2409413" y="555762"/>
            <a:ext cx="30759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《基于行动的研究能力课程》</a:t>
            </a:r>
          </a:p>
        </p:txBody>
      </p:sp>
      <p:sp>
        <p:nvSpPr>
          <p:cNvPr id="1369" name="矩形 2"/>
          <p:cNvSpPr txBox="1"/>
          <p:nvPr/>
        </p:nvSpPr>
        <p:spPr>
          <a:xfrm>
            <a:off x="1416383" y="3219171"/>
            <a:ext cx="4178518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000">
                <a:solidFill>
                  <a:srgbClr val="064A91"/>
                </a:solidFill>
              </a:defRPr>
            </a:pPr>
            <a:r>
              <a:t>Thanks</a:t>
            </a:r>
            <a:r>
              <a:t>！</a:t>
            </a:r>
          </a:p>
        </p:txBody>
      </p:sp>
      <p:pic>
        <p:nvPicPr>
          <p:cNvPr id="1370" name="图片 11" descr="图片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8992" y="1377696"/>
            <a:ext cx="3493009" cy="5480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1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07245" y="460548"/>
            <a:ext cx="24765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图片 8" descr="图片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856" y="53313"/>
            <a:ext cx="2403914" cy="853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grpSp>
        <p:nvGrpSpPr>
          <p:cNvPr id="758" name="成组"/>
          <p:cNvGrpSpPr/>
          <p:nvPr/>
        </p:nvGrpSpPr>
        <p:grpSpPr>
          <a:xfrm>
            <a:off x="656224" y="2255836"/>
            <a:ext cx="4790856" cy="3202443"/>
            <a:chOff x="0" y="0"/>
            <a:chExt cx="4790855" cy="3202441"/>
          </a:xfrm>
        </p:grpSpPr>
        <p:sp>
          <p:nvSpPr>
            <p:cNvPr id="756" name="矩形"/>
            <p:cNvSpPr/>
            <p:nvPr/>
          </p:nvSpPr>
          <p:spPr>
            <a:xfrm>
              <a:off x="0" y="0"/>
              <a:ext cx="4790856" cy="2872435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400"/>
                </a:spcBef>
                <a:defRPr sz="2800"/>
              </a:pPr>
            </a:p>
          </p:txBody>
        </p:sp>
        <p:sp>
          <p:nvSpPr>
            <p:cNvPr id="757" name="教师职业倦怠…"/>
            <p:cNvSpPr txBox="1"/>
            <p:nvPr/>
          </p:nvSpPr>
          <p:spPr>
            <a:xfrm>
              <a:off x="0" y="0"/>
              <a:ext cx="4790856" cy="3202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教师职业倦怠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学生动力低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家长挑剔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社会评价压力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课改频繁</a:t>
              </a:r>
            </a:p>
          </p:txBody>
        </p:sp>
      </p:grpSp>
      <p:pic>
        <p:nvPicPr>
          <p:cNvPr id="759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4693" y="2251585"/>
            <a:ext cx="2832979" cy="28675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62" name="成组"/>
          <p:cNvGrpSpPr/>
          <p:nvPr/>
        </p:nvGrpSpPr>
        <p:grpSpPr>
          <a:xfrm>
            <a:off x="7242948" y="2251585"/>
            <a:ext cx="4556483" cy="2867592"/>
            <a:chOff x="0" y="0"/>
            <a:chExt cx="4556481" cy="2867590"/>
          </a:xfrm>
        </p:grpSpPr>
        <p:sp>
          <p:nvSpPr>
            <p:cNvPr id="760" name="矩形"/>
            <p:cNvSpPr/>
            <p:nvPr/>
          </p:nvSpPr>
          <p:spPr>
            <a:xfrm>
              <a:off x="-1" y="-1"/>
              <a:ext cx="4442415" cy="2867592"/>
            </a:xfrm>
            <a:prstGeom prst="rect">
              <a:avLst/>
            </a:prstGeom>
            <a:solidFill>
              <a:srgbClr val="BFEB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spcBef>
                  <a:spcPts val="400"/>
                </a:spcBef>
                <a:defRPr sz="2800"/>
              </a:pPr>
            </a:p>
          </p:txBody>
        </p:sp>
        <p:sp>
          <p:nvSpPr>
            <p:cNvPr id="761" name="提升教师职业幸福感…"/>
            <p:cNvSpPr txBox="1"/>
            <p:nvPr/>
          </p:nvSpPr>
          <p:spPr>
            <a:xfrm>
              <a:off x="388521" y="-1"/>
              <a:ext cx="4167961" cy="2560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Autofit/>
            </a:bodyPr>
            <a:lstStyle/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提升教师职业幸福感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有动力的情境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如何与家长合作</a:t>
              </a:r>
            </a:p>
            <a:p>
              <a:pPr marL="342900" indent="-342900">
                <a:spcBef>
                  <a:spcPts val="600"/>
                </a:spcBef>
                <a:buClr>
                  <a:srgbClr val="6FC01E"/>
                </a:buClr>
                <a:buSzPct val="100000"/>
                <a:buChar char="■"/>
                <a:defRPr sz="2800">
                  <a:latin typeface="宋体"/>
                  <a:ea typeface="宋体"/>
                  <a:cs typeface="宋体"/>
                  <a:sym typeface="宋体"/>
                </a:defRPr>
              </a:pPr>
              <a:r>
                <a:t>如何整合资源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8" grpId="1"/>
      <p:bldP build="whole" bldLvl="1" animBg="1" rev="0" advAuto="0" spid="76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sp>
        <p:nvSpPr>
          <p:cNvPr id="766" name="场景1：…"/>
          <p:cNvSpPr txBox="1"/>
          <p:nvPr/>
        </p:nvSpPr>
        <p:spPr>
          <a:xfrm>
            <a:off x="499744" y="1116329"/>
            <a:ext cx="10972167" cy="3622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sz="3300"/>
            </a:pPr>
          </a:p>
          <a:p>
            <a:pPr>
              <a:spcBef>
                <a:spcPts val="400"/>
              </a:spcBef>
              <a:defRPr sz="3300"/>
            </a:pPr>
          </a:p>
          <a:p>
            <a:pPr>
              <a:spcBef>
                <a:spcPts val="700"/>
              </a:spcBef>
              <a:defRPr b="1" sz="3200">
                <a:solidFill>
                  <a:srgbClr val="7030A0"/>
                </a:solidFill>
                <a:latin typeface="楷体_GB2312"/>
                <a:ea typeface="楷体_GB2312"/>
                <a:cs typeface="楷体_GB2312"/>
                <a:sym typeface="楷体_GB2312"/>
              </a:defRPr>
            </a:pPr>
            <a:r>
              <a:t>  </a:t>
            </a:r>
            <a:r>
              <a:rPr>
                <a:solidFill>
                  <a:srgbClr val="064A91"/>
                </a:solidFill>
              </a:rPr>
              <a:t>场景1：</a:t>
            </a:r>
            <a:endParaRPr>
              <a:solidFill>
                <a:srgbClr val="064A91"/>
              </a:solidFill>
            </a:endParaRPr>
          </a:p>
          <a:p>
            <a:pPr>
              <a:spcBef>
                <a:spcPts val="700"/>
              </a:spcBef>
              <a:defRPr b="1" sz="3200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楷体_GB2312"/>
              </a:defRPr>
            </a:pPr>
            <a:r>
              <a:t>     </a:t>
            </a:r>
            <a:r>
              <a:rPr b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教师队伍流动性大，教师们本来就年轻，遇到问题有时候也不知道怎么处理 ，再加上感觉每天的压力非常大，所以很多老师觉得职业倦怠。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sp>
        <p:nvSpPr>
          <p:cNvPr id="770" name="场景2：…"/>
          <p:cNvSpPr txBox="1"/>
          <p:nvPr/>
        </p:nvSpPr>
        <p:spPr>
          <a:xfrm>
            <a:off x="441960" y="0"/>
            <a:ext cx="11560810" cy="506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sz="3300"/>
            </a:pPr>
          </a:p>
          <a:p>
            <a:pPr>
              <a:spcBef>
                <a:spcPts val="400"/>
              </a:spcBef>
              <a:defRPr sz="3300"/>
            </a:pPr>
          </a:p>
          <a:p>
            <a:pPr>
              <a:spcBef>
                <a:spcPts val="700"/>
              </a:spcBef>
              <a:defRPr sz="3200"/>
            </a:pPr>
            <a:r>
              <a:t>     </a:t>
            </a:r>
          </a:p>
          <a:p>
            <a:pPr>
              <a:lnSpc>
                <a:spcPct val="150000"/>
              </a:lnSpc>
              <a:spcBef>
                <a:spcPts val="700"/>
              </a:spcBef>
              <a:defRPr b="1" sz="3200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楷体_GB2312"/>
              </a:defRPr>
            </a:pPr>
            <a:r>
              <a:t>  </a:t>
            </a:r>
            <a:r>
              <a:rPr>
                <a:solidFill>
                  <a:srgbClr val="064A91"/>
                </a:solidFill>
              </a:rPr>
              <a:t>场景2：</a:t>
            </a:r>
            <a:endParaRPr>
              <a:solidFill>
                <a:srgbClr val="064A91"/>
              </a:solidFill>
            </a:endParaRPr>
          </a:p>
          <a:p>
            <a:pPr>
              <a:lnSpc>
                <a:spcPct val="150000"/>
              </a:lnSpc>
              <a:spcBef>
                <a:spcPts val="700"/>
              </a:spcBef>
              <a:defRPr b="1" sz="3200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楷体_GB2312"/>
              </a:defRPr>
            </a:pPr>
            <a:r>
              <a:t>      </a:t>
            </a:r>
            <a:r>
              <a:rPr b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现在的家长特别敏感，尤其是媒体报道了一些负面事件之后，孩子在出现一些小问题，家长就会盯着老师。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>
                <a:solidFill>
                  <a:srgbClr val="064A9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>
              <a:solidFill>
                <a:srgbClr val="064A9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b="1" sz="3200"/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2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73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sp>
        <p:nvSpPr>
          <p:cNvPr id="774" name="场景3：…"/>
          <p:cNvSpPr txBox="1"/>
          <p:nvPr/>
        </p:nvSpPr>
        <p:spPr>
          <a:xfrm>
            <a:off x="266700" y="1259839"/>
            <a:ext cx="11659235" cy="419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400"/>
              </a:spcBef>
              <a:defRPr sz="3300"/>
            </a:pPr>
          </a:p>
          <a:p>
            <a:pPr>
              <a:spcBef>
                <a:spcPts val="400"/>
              </a:spcBef>
              <a:defRPr sz="3300"/>
            </a:pPr>
          </a:p>
          <a:p>
            <a:pPr>
              <a:spcBef>
                <a:spcPts val="700"/>
              </a:spcBef>
              <a:defRPr b="1" sz="3200">
                <a:solidFill>
                  <a:srgbClr val="7030A0"/>
                </a:solidFill>
                <a:latin typeface="楷体_GB2312"/>
                <a:ea typeface="楷体_GB2312"/>
                <a:cs typeface="楷体_GB2312"/>
                <a:sym typeface="楷体_GB2312"/>
              </a:defRPr>
            </a:pPr>
            <a:r>
              <a:t>  </a:t>
            </a:r>
            <a:r>
              <a:rPr>
                <a:solidFill>
                  <a:srgbClr val="064A91"/>
                </a:solidFill>
              </a:rPr>
              <a:t>场景3：</a:t>
            </a:r>
            <a:endParaRPr>
              <a:solidFill>
                <a:srgbClr val="064A91"/>
              </a:solidFill>
            </a:endParaRPr>
          </a:p>
          <a:p>
            <a:pPr>
              <a:spcBef>
                <a:spcPts val="700"/>
              </a:spcBef>
              <a:defRPr b="1" sz="3200">
                <a:solidFill>
                  <a:srgbClr val="0000FF"/>
                </a:solidFill>
                <a:latin typeface="楷体_GB2312"/>
                <a:ea typeface="楷体_GB2312"/>
                <a:cs typeface="楷体_GB2312"/>
                <a:sym typeface="楷体_GB2312"/>
              </a:defRPr>
            </a:pPr>
            <a:r>
              <a:t>     </a:t>
            </a:r>
            <a:r>
              <a:rPr b="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rPr>
              <a:t>现在的孩子好像问题比原来多了，如有的孩子做事特别慢，吃饭、写作业；有孩子特别敏感，别人对她大声说话就哭；还有的孩子特别爱动，有时候还打人、抓人、咬人等；有的孩子无法和别人交流。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图片 13" descr="图片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标题 1"/>
          <p:cNvSpPr txBox="1"/>
          <p:nvPr/>
        </p:nvSpPr>
        <p:spPr>
          <a:xfrm>
            <a:off x="1019043" y="318756"/>
            <a:ext cx="500393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内容概述</a:t>
            </a:r>
          </a:p>
        </p:txBody>
      </p:sp>
      <p:pic>
        <p:nvPicPr>
          <p:cNvPr id="77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20795" y="2058670"/>
            <a:ext cx="5306060" cy="3184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