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3" r:id="rId2"/>
    <p:sldId id="257" r:id="rId3"/>
    <p:sldId id="306" r:id="rId4"/>
    <p:sldId id="258" r:id="rId5"/>
    <p:sldId id="305" r:id="rId6"/>
    <p:sldId id="299" r:id="rId7"/>
    <p:sldId id="307" r:id="rId8"/>
    <p:sldId id="301" r:id="rId9"/>
    <p:sldId id="300" r:id="rId10"/>
    <p:sldId id="273" r:id="rId11"/>
    <p:sldId id="274" r:id="rId12"/>
    <p:sldId id="275" r:id="rId13"/>
    <p:sldId id="282" r:id="rId14"/>
    <p:sldId id="278" r:id="rId15"/>
    <p:sldId id="279" r:id="rId16"/>
    <p:sldId id="562" r:id="rId17"/>
    <p:sldId id="280" r:id="rId18"/>
    <p:sldId id="281" r:id="rId19"/>
    <p:sldId id="563" r:id="rId20"/>
    <p:sldId id="565" r:id="rId21"/>
    <p:sldId id="566" r:id="rId22"/>
    <p:sldId id="567" r:id="rId23"/>
    <p:sldId id="568" r:id="rId24"/>
    <p:sldId id="569" r:id="rId25"/>
    <p:sldId id="564" r:id="rId26"/>
    <p:sldId id="283" r:id="rId27"/>
    <p:sldId id="286" r:id="rId28"/>
    <p:sldId id="287" r:id="rId29"/>
    <p:sldId id="30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A91"/>
    <a:srgbClr val="002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431"/>
    <p:restoredTop sz="95064"/>
  </p:normalViewPr>
  <p:slideViewPr>
    <p:cSldViewPr snapToGrid="0" snapToObjects="1">
      <p:cViewPr varScale="1">
        <p:scale>
          <a:sx n="68" d="100"/>
          <a:sy n="68" d="100"/>
        </p:scale>
        <p:origin x="6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0D9D9-1CF3-4FB2-9C16-9AC246DC8391}" type="datetimeFigureOut">
              <a:rPr lang="zh-CN" altLang="en-US" smtClean="0"/>
              <a:t>2020-7-7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4F53C-7B7E-4F59-AF1D-DE6A457D9F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1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907DDCC-5AFD-414E-91AA-EDA517368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95C8458-9DE5-409D-BE1E-CE0205076C64}" type="slidenum">
              <a:rPr lang="zh-CN" altLang="en-US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7124C74-CDF3-40E1-8B18-6F655CABB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4D62164-2026-4E59-8EF5-AD852789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96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4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59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986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816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62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961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97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96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433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EF93-739E-2C42-90DE-E41CE1D01D74}" type="datetimeFigureOut">
              <a:rPr kumimoji="1" lang="zh-CN" altLang="en-US" smtClean="0"/>
              <a:t>2020-7-7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BC45F-4C12-7443-9859-712EC8ACF0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954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http://baby.sina.com.cn/edu/2002-07-30/2_20-55-905_2002073011217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副标题 2"/>
          <p:cNvSpPr>
            <a:spLocks noGrp="1"/>
          </p:cNvSpPr>
          <p:nvPr>
            <p:ph type="subTitle" idx="1"/>
          </p:nvPr>
        </p:nvSpPr>
        <p:spPr>
          <a:xfrm>
            <a:off x="878292" y="4233881"/>
            <a:ext cx="6946460" cy="1340537"/>
          </a:xfrm>
        </p:spPr>
        <p:txBody>
          <a:bodyPr>
            <a:noAutofit/>
          </a:bodyPr>
          <a:lstStyle/>
          <a:p>
            <a:pPr algn="l"/>
            <a:r>
              <a:rPr lang="zh-CN" altLang="en-US" sz="2000" b="1" dirty="0">
                <a:solidFill>
                  <a:srgbClr val="064A91"/>
                </a:solidFill>
                <a:latin typeface="+mn-ea"/>
              </a:rPr>
              <a:t>授课教师：于海波</a:t>
            </a:r>
            <a:endParaRPr lang="en-US" altLang="zh-CN" sz="2000" b="1" dirty="0">
              <a:solidFill>
                <a:srgbClr val="064A91"/>
              </a:solidFill>
              <a:latin typeface="+mn-ea"/>
            </a:endParaRPr>
          </a:p>
          <a:p>
            <a:pPr algn="l"/>
            <a:r>
              <a:rPr lang="zh-CN" altLang="en-US" sz="1800" dirty="0">
                <a:solidFill>
                  <a:srgbClr val="064A91"/>
                </a:solidFill>
                <a:latin typeface="+mn-ea"/>
              </a:rPr>
              <a:t>教授，博士生导师，党委书记</a:t>
            </a:r>
            <a:endParaRPr lang="en-US" altLang="zh-CN" sz="1800" dirty="0">
              <a:solidFill>
                <a:srgbClr val="064A91"/>
              </a:solidFill>
              <a:latin typeface="+mn-ea"/>
            </a:endParaRPr>
          </a:p>
          <a:p>
            <a:pPr algn="l"/>
            <a:r>
              <a:rPr lang="zh-CN" altLang="en-US" sz="1800" dirty="0">
                <a:solidFill>
                  <a:srgbClr val="064A91"/>
                </a:solidFill>
                <a:latin typeface="+mn-ea"/>
              </a:rPr>
              <a:t>北京师范大学政府管理学院</a:t>
            </a:r>
            <a:r>
              <a:rPr lang="en-US" altLang="zh-CN" sz="1800" dirty="0">
                <a:solidFill>
                  <a:srgbClr val="064A91"/>
                </a:solidFill>
                <a:latin typeface="+mn-ea"/>
              </a:rPr>
              <a:t>  </a:t>
            </a:r>
            <a:r>
              <a:rPr lang="zh-CN" altLang="en-US" sz="1800" dirty="0">
                <a:solidFill>
                  <a:srgbClr val="064A91"/>
                </a:solidFill>
                <a:latin typeface="+mn-ea"/>
              </a:rPr>
              <a:t>组织与人力资源管理系</a:t>
            </a:r>
            <a:endParaRPr lang="en-US" altLang="zh-CN" sz="1800" dirty="0">
              <a:solidFill>
                <a:srgbClr val="064A91"/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78292" y="6410277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《基于行动的研究能力课程》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4486" y="2526617"/>
            <a:ext cx="7693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000" b="1" spc="300" dirty="0">
                <a:solidFill>
                  <a:srgbClr val="064A91"/>
                </a:solidFill>
                <a:latin typeface="+mn-ea"/>
              </a:rPr>
              <a:t>校长领导力</a:t>
            </a:r>
            <a:endParaRPr kumimoji="1" lang="zh-CN" altLang="en-US" sz="7000" spc="300" dirty="0">
              <a:solidFill>
                <a:srgbClr val="064A91"/>
              </a:solidFill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246" y="460548"/>
            <a:ext cx="2476500" cy="368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92" y="1377696"/>
            <a:ext cx="3493008" cy="54803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8" y="69790"/>
            <a:ext cx="2403914" cy="8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5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93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1. </a:t>
            </a:r>
            <a:r>
              <a:rPr lang="zh-CN" altLang="en-US" sz="2400" b="1" dirty="0"/>
              <a:t>教师使命</a:t>
            </a:r>
            <a:r>
              <a:rPr lang="zh-CN" altLang="en-US" sz="2400" b="1" spc="300" dirty="0">
                <a:solidFill>
                  <a:srgbClr val="064A91"/>
                </a:solidFill>
              </a:rPr>
              <a:t>：人的再造者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第一部分：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Picture 4" descr="http://baby.sina.com.cn/edu/2002-07-30/2_20-55-905_2002073011217.JPG">
            <a:extLst>
              <a:ext uri="{FF2B5EF4-FFF2-40B4-BE49-F238E27FC236}">
                <a16:creationId xmlns:a16="http://schemas.microsoft.com/office/drawing/2014/main" id="{1E0C6993-EFAF-4AF4-A6D9-20CC8BD5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901825"/>
            <a:ext cx="5867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8ABACC54-21B9-4ABA-B9D0-9D8BEE6B9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664200"/>
            <a:ext cx="723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   出生时         6岁时             14岁时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来自：杰西</a:t>
            </a:r>
            <a:r>
              <a:rPr lang="zh-CN" altLang="en-US" sz="1800" dirty="0">
                <a:ea typeface="楷体_GB2312" pitchFamily="49" charset="-122"/>
              </a:rPr>
              <a:t>·</a:t>
            </a:r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勒罗伊</a:t>
            </a:r>
            <a:r>
              <a:rPr lang="zh-CN" altLang="en-US" sz="1800" dirty="0">
                <a:ea typeface="楷体_GB2312" pitchFamily="49" charset="-122"/>
              </a:rPr>
              <a:t>·</a:t>
            </a:r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科内拉：新生儿大脑皮层的发育</a:t>
            </a:r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03A9A9E-AEE0-4C92-9DF7-C7E8B99B1D8E}"/>
              </a:ext>
            </a:extLst>
          </p:cNvPr>
          <p:cNvSpPr/>
          <p:nvPr/>
        </p:nvSpPr>
        <p:spPr>
          <a:xfrm>
            <a:off x="5281305" y="1379961"/>
            <a:ext cx="2492990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120000"/>
              </a:lnSpc>
              <a:buClr>
                <a:schemeClr val="tx1"/>
              </a:buClr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一个神经生理学的发现</a:t>
            </a:r>
          </a:p>
        </p:txBody>
      </p:sp>
    </p:spTree>
    <p:extLst>
      <p:ext uri="{BB962C8B-B14F-4D97-AF65-F5344CB8AC3E}">
        <p14:creationId xmlns:p14="http://schemas.microsoft.com/office/powerpoint/2010/main" val="80261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33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2.</a:t>
            </a:r>
            <a:r>
              <a:rPr lang="zh-CN" altLang="en-US" sz="2400" b="1" spc="300" dirty="0">
                <a:solidFill>
                  <a:srgbClr val="064A91"/>
                </a:solidFill>
              </a:rPr>
              <a:t> </a:t>
            </a:r>
            <a:r>
              <a:rPr lang="zh-CN" altLang="en-US" sz="2400" b="1" dirty="0"/>
              <a:t>教育目的</a:t>
            </a:r>
            <a:r>
              <a:rPr lang="zh-CN" altLang="en-US" sz="2400" b="1" spc="300" dirty="0">
                <a:solidFill>
                  <a:srgbClr val="064A91"/>
                </a:solidFill>
              </a:rPr>
              <a:t>：</a:t>
            </a:r>
            <a:r>
              <a:rPr lang="en-US" altLang="zh-CN" sz="2400" b="1" spc="300" dirty="0">
                <a:solidFill>
                  <a:srgbClr val="064A91"/>
                </a:solidFill>
              </a:rPr>
              <a:t>3C</a:t>
            </a:r>
            <a:r>
              <a:rPr lang="zh-CN" altLang="en-US" sz="2400" b="1" spc="300" dirty="0">
                <a:solidFill>
                  <a:srgbClr val="064A91"/>
                </a:solidFill>
              </a:rPr>
              <a:t>同育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第一部分：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7F6E41E3-A8B0-498C-9E08-F90EC865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077913"/>
            <a:ext cx="3494088" cy="3192462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/>
              <a:t>心理资本：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自信、开放、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积极、主动等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3AD2CD5D-A783-47B2-82CD-170CEB91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757488"/>
            <a:ext cx="3376613" cy="3192462"/>
          </a:xfrm>
          <a:prstGeom prst="ellipse">
            <a:avLst/>
          </a:prstGeom>
          <a:solidFill>
            <a:srgbClr val="0070C0">
              <a:alpha val="63136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/>
              <a:t>人力资本</a:t>
            </a:r>
            <a:r>
              <a:rPr lang="en-US" altLang="zh-CN"/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/>
              <a:t>知识、技能、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/>
              <a:t>经验、学历等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6156BE80-C72C-4532-8C4A-DB0E11730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2828925"/>
            <a:ext cx="3676650" cy="3192463"/>
          </a:xfrm>
          <a:prstGeom prst="ellipse">
            <a:avLst/>
          </a:prstGeom>
          <a:solidFill>
            <a:srgbClr val="FFFF00">
              <a:alpha val="63136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/>
              <a:t>社会资本：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人际网络范围、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人际网络重要性、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人际关系等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95AA6E1-0C47-408D-A501-971E2430AC6E}"/>
              </a:ext>
            </a:extLst>
          </p:cNvPr>
          <p:cNvSpPr/>
          <p:nvPr/>
        </p:nvSpPr>
        <p:spPr>
          <a:xfrm>
            <a:off x="3402013" y="6000750"/>
            <a:ext cx="7481887" cy="584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参考：于海波等，</a:t>
            </a:r>
            <a:r>
              <a:rPr lang="en-US" altLang="zh-CN" sz="1600" dirty="0">
                <a:solidFill>
                  <a:schemeClr val="tx1"/>
                </a:solidFill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</a:rPr>
              <a:t>基于生涯资本理论的大学生可就业性的</a:t>
            </a:r>
            <a:r>
              <a:rPr lang="en-US" altLang="zh-CN" sz="1600" dirty="0">
                <a:solidFill>
                  <a:schemeClr val="tx1"/>
                </a:solidFill>
              </a:rPr>
              <a:t>3C</a:t>
            </a:r>
            <a:r>
              <a:rPr lang="zh-CN" altLang="en-US" sz="1600" dirty="0">
                <a:solidFill>
                  <a:schemeClr val="tx1"/>
                </a:solidFill>
              </a:rPr>
              <a:t>模型及特征</a:t>
            </a:r>
            <a:r>
              <a:rPr lang="en-US" altLang="zh-CN" sz="1600" dirty="0">
                <a:solidFill>
                  <a:schemeClr val="tx1"/>
                </a:solidFill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</a:rPr>
              <a:t>。</a:t>
            </a:r>
            <a:r>
              <a:rPr lang="en-US" altLang="zh-CN" sz="1600" dirty="0">
                <a:solidFill>
                  <a:schemeClr val="tx1"/>
                </a:solidFill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</a:rPr>
              <a:t>教育研究</a:t>
            </a:r>
            <a:r>
              <a:rPr lang="en-US" altLang="zh-CN" sz="1600" dirty="0">
                <a:solidFill>
                  <a:schemeClr val="tx1"/>
                </a:solidFill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</a:rPr>
              <a:t>，</a:t>
            </a:r>
            <a:r>
              <a:rPr lang="en-US" altLang="zh-CN" sz="1600" dirty="0">
                <a:solidFill>
                  <a:schemeClr val="tx1"/>
                </a:solidFill>
              </a:rPr>
              <a:t>2013,5</a:t>
            </a:r>
          </a:p>
        </p:txBody>
      </p:sp>
    </p:spTree>
    <p:extLst>
      <p:ext uri="{BB962C8B-B14F-4D97-AF65-F5344CB8AC3E}">
        <p14:creationId xmlns:p14="http://schemas.microsoft.com/office/powerpoint/2010/main" val="18576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064A91"/>
                </a:solidFill>
              </a:rPr>
              <a:t>课外思考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第一部分：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09D1ED-5433-46F7-93FF-1EF3C63E54E7}"/>
              </a:ext>
            </a:extLst>
          </p:cNvPr>
          <p:cNvSpPr/>
          <p:nvPr/>
        </p:nvSpPr>
        <p:spPr>
          <a:xfrm>
            <a:off x="890866" y="2288222"/>
            <a:ext cx="9591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endParaRPr lang="en-US" altLang="zh-CN" sz="32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indent="304800"/>
            <a:r>
              <a:rPr lang="en-US" altLang="zh-CN" sz="3200" kern="1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3200" kern="1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 您和您学校的老师如何理解教育的本质和使命？</a:t>
            </a:r>
            <a:endParaRPr lang="en-US" altLang="zh-CN" sz="32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BFB2C3D-8E97-4A14-BE8E-23EEA7D92DF7}"/>
              </a:ext>
            </a:extLst>
          </p:cNvPr>
          <p:cNvSpPr/>
          <p:nvPr/>
        </p:nvSpPr>
        <p:spPr>
          <a:xfrm>
            <a:off x="890866" y="3788651"/>
            <a:ext cx="10523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endParaRPr lang="en-US" altLang="zh-CN" sz="32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indent="304800"/>
            <a:r>
              <a:rPr lang="en-US" altLang="zh-CN" sz="3200" kern="1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3200" kern="1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 您和您学校的老师认为应该培养具有什么特征的学生？</a:t>
            </a:r>
            <a:endParaRPr lang="en-US" altLang="zh-CN" sz="32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5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86893" y="2590116"/>
            <a:ext cx="7582212" cy="16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+mn-ea"/>
              </a:rPr>
              <a:t>第二部分：管理角色：</a:t>
            </a:r>
            <a:endParaRPr lang="en-US" altLang="zh-CN" sz="3600" b="1" dirty="0">
              <a:solidFill>
                <a:srgbClr val="00B0F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00B0F0"/>
                </a:solidFill>
                <a:latin typeface="+mn-ea"/>
              </a:rPr>
              <a:t>     </a:t>
            </a:r>
            <a:r>
              <a:rPr lang="zh-CN" altLang="en-US" sz="3600" b="1" dirty="0">
                <a:solidFill>
                  <a:srgbClr val="00B0F0"/>
                </a:solidFill>
                <a:latin typeface="+mn-ea"/>
              </a:rPr>
              <a:t>管理理念、管理效果、管理途径</a:t>
            </a:r>
            <a:endParaRPr lang="en-US" altLang="zh-CN" sz="3600" b="1" dirty="0">
              <a:solidFill>
                <a:srgbClr val="00B0F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6726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1.1 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管理理念：管理与人性</a:t>
            </a:r>
            <a:r>
              <a:rPr lang="en-US" altLang="zh-CN" sz="2400" b="1" spc="300" dirty="0">
                <a:solidFill>
                  <a:srgbClr val="064A91"/>
                </a:solidFill>
              </a:rPr>
              <a:t>——</a:t>
            </a:r>
            <a:r>
              <a:rPr lang="zh-CN" altLang="en-US" sz="2400" b="1" spc="300" dirty="0">
                <a:solidFill>
                  <a:srgbClr val="064A91"/>
                </a:solidFill>
              </a:rPr>
              <a:t>什么是管理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3481C9-781B-4223-A050-A9FDF24A0BF2}"/>
              </a:ext>
            </a:extLst>
          </p:cNvPr>
          <p:cNvGrpSpPr/>
          <p:nvPr/>
        </p:nvGrpSpPr>
        <p:grpSpPr>
          <a:xfrm>
            <a:off x="4078101" y="2054226"/>
            <a:ext cx="4824412" cy="4333875"/>
            <a:chOff x="4078101" y="2054226"/>
            <a:chExt cx="4824412" cy="4333875"/>
          </a:xfrm>
        </p:grpSpPr>
        <p:pic>
          <p:nvPicPr>
            <p:cNvPr id="14" name="Picture 7" descr="u=1829159546,1442105689&amp;fm=3&amp;gp=0">
              <a:extLst>
                <a:ext uri="{FF2B5EF4-FFF2-40B4-BE49-F238E27FC236}">
                  <a16:creationId xmlns:a16="http://schemas.microsoft.com/office/drawing/2014/main" id="{981FF94E-664E-42CF-96DB-293937D5A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101" y="2054226"/>
              <a:ext cx="4824412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8F1E975D-B152-44F3-A8F8-8D32FED8B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963" y="3781426"/>
              <a:ext cx="649287" cy="504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4200">
                  <a:solidFill>
                    <a:srgbClr val="FF99FF"/>
                  </a:solidFill>
                </a:rPr>
                <a:t>管</a:t>
              </a:r>
              <a:r>
                <a:rPr lang="en-US" altLang="zh-CN" sz="4200">
                  <a:solidFill>
                    <a:srgbClr val="FF99FF"/>
                  </a:solidFill>
                </a:rPr>
                <a:t>/</a:t>
              </a:r>
              <a:r>
                <a:rPr lang="zh-CN" altLang="en-US" sz="4200">
                  <a:solidFill>
                    <a:srgbClr val="FF99FF"/>
                  </a:solidFill>
                </a:rPr>
                <a:t>乾</a:t>
              </a: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FC46E7D-D4A0-488F-9BB3-8585230A4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7826" y="4141789"/>
              <a:ext cx="649287" cy="576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4200">
                  <a:solidFill>
                    <a:srgbClr val="FF3399"/>
                  </a:solidFill>
                </a:rPr>
                <a:t>理</a:t>
              </a:r>
              <a:r>
                <a:rPr lang="en-US" altLang="zh-CN" sz="4200">
                  <a:solidFill>
                    <a:srgbClr val="FF3399"/>
                  </a:solidFill>
                </a:rPr>
                <a:t>/</a:t>
              </a:r>
              <a:r>
                <a:rPr lang="zh-CN" altLang="en-US" sz="4200">
                  <a:solidFill>
                    <a:srgbClr val="FF3399"/>
                  </a:solidFill>
                </a:rPr>
                <a:t>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0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6726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1.2 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管理理念：管理与人性</a:t>
            </a:r>
            <a:r>
              <a:rPr lang="en-US" altLang="zh-CN" sz="2400" b="1" spc="300" dirty="0">
                <a:solidFill>
                  <a:srgbClr val="064A91"/>
                </a:solidFill>
              </a:rPr>
              <a:t>——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管理的内因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9562" y="1795151"/>
            <a:ext cx="8998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endParaRPr lang="en-US" altLang="zh-CN" sz="28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你如何看待人（人性假设是什么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)?(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中国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)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2AB0C38-0A62-455C-85AA-EBA680437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116" y="2816406"/>
            <a:ext cx="5400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lphaUcPeriod"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善？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lphaUcPeriod"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恶？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lphaUcPeriod"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无善无恶？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lphaUcPeriod"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既善又恶？</a:t>
            </a:r>
          </a:p>
        </p:txBody>
      </p:sp>
    </p:spTree>
    <p:extLst>
      <p:ext uri="{BB962C8B-B14F-4D97-AF65-F5344CB8AC3E}">
        <p14:creationId xmlns:p14="http://schemas.microsoft.com/office/powerpoint/2010/main" val="41102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3">
            <a:extLst>
              <a:ext uri="{FF2B5EF4-FFF2-40B4-BE49-F238E27FC236}">
                <a16:creationId xmlns:a16="http://schemas.microsoft.com/office/drawing/2014/main" id="{85BBC897-8A67-4EAA-83B7-B3A0EB45CB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D83414-D897-4ACE-B42D-EFAFB5456812}" type="datetime1">
              <a:rPr kumimoji="0" lang="zh-CN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2020-7-7</a:t>
            </a:fld>
            <a:endParaRPr kumimoji="0" lang="en-US" altLang="zh-CN" sz="1400"/>
          </a:p>
        </p:txBody>
      </p:sp>
      <p:sp>
        <p:nvSpPr>
          <p:cNvPr id="25603" name="灯片编号占位符 5">
            <a:extLst>
              <a:ext uri="{FF2B5EF4-FFF2-40B4-BE49-F238E27FC236}">
                <a16:creationId xmlns:a16="http://schemas.microsoft.com/office/drawing/2014/main" id="{797FB1A6-703B-4A48-A366-36656E34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D04D92-A91C-4F57-AC85-416A6915B0D0}" type="slidenum">
              <a:rPr kumimoji="0" lang="zh-CN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CN" sz="1400"/>
          </a:p>
        </p:txBody>
      </p:sp>
      <p:sp>
        <p:nvSpPr>
          <p:cNvPr id="25604" name="Line 2">
            <a:extLst>
              <a:ext uri="{FF2B5EF4-FFF2-40B4-BE49-F238E27FC236}">
                <a16:creationId xmlns:a16="http://schemas.microsoft.com/office/drawing/2014/main" id="{F6FC56E0-9CF1-4DAF-B39C-05B8489B9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825" y="5410200"/>
            <a:ext cx="7239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Line 3">
            <a:extLst>
              <a:ext uri="{FF2B5EF4-FFF2-40B4-BE49-F238E27FC236}">
                <a16:creationId xmlns:a16="http://schemas.microsoft.com/office/drawing/2014/main" id="{E73E42DF-ED2A-4F23-A2E9-B24984B97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6650" y="49530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Line 4">
            <a:extLst>
              <a:ext uri="{FF2B5EF4-FFF2-40B4-BE49-F238E27FC236}">
                <a16:creationId xmlns:a16="http://schemas.microsoft.com/office/drawing/2014/main" id="{D531F338-185A-4C69-BAAA-77932D328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45720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Line 5">
            <a:extLst>
              <a:ext uri="{FF2B5EF4-FFF2-40B4-BE49-F238E27FC236}">
                <a16:creationId xmlns:a16="http://schemas.microsoft.com/office/drawing/2014/main" id="{641175DC-D268-493D-95C4-233C13547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41910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Line 6">
            <a:extLst>
              <a:ext uri="{FF2B5EF4-FFF2-40B4-BE49-F238E27FC236}">
                <a16:creationId xmlns:a16="http://schemas.microsoft.com/office/drawing/2014/main" id="{A91EECBD-F7EC-415B-A229-2B7F20711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0050" y="38100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Line 7">
            <a:extLst>
              <a:ext uri="{FF2B5EF4-FFF2-40B4-BE49-F238E27FC236}">
                <a16:creationId xmlns:a16="http://schemas.microsoft.com/office/drawing/2014/main" id="{2B93BCAA-AD9D-405E-BB80-52CBB73B9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5150" y="34163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0" name="Rectangle 8">
            <a:extLst>
              <a:ext uri="{FF2B5EF4-FFF2-40B4-BE49-F238E27FC236}">
                <a16:creationId xmlns:a16="http://schemas.microsoft.com/office/drawing/2014/main" id="{D48BF446-FC06-4445-95D1-FFFC78C8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581400"/>
            <a:ext cx="1447800" cy="6096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611" name="Rectangle 9">
            <a:extLst>
              <a:ext uri="{FF2B5EF4-FFF2-40B4-BE49-F238E27FC236}">
                <a16:creationId xmlns:a16="http://schemas.microsoft.com/office/drawing/2014/main" id="{DA0B7781-E43E-4F22-B74F-62E9D2A0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1371600" cy="6096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612" name="Rectangle 10">
            <a:extLst>
              <a:ext uri="{FF2B5EF4-FFF2-40B4-BE49-F238E27FC236}">
                <a16:creationId xmlns:a16="http://schemas.microsoft.com/office/drawing/2014/main" id="{47DABE0A-2720-48E0-AB27-B17B564C0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981200"/>
            <a:ext cx="1752600" cy="6096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613" name="Line 11">
            <a:extLst>
              <a:ext uri="{FF2B5EF4-FFF2-40B4-BE49-F238E27FC236}">
                <a16:creationId xmlns:a16="http://schemas.microsoft.com/office/drawing/2014/main" id="{CC372386-3F2C-4C5F-B828-214698D4D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7600" y="4953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4" name="Line 12">
            <a:extLst>
              <a:ext uri="{FF2B5EF4-FFF2-40B4-BE49-F238E27FC236}">
                <a16:creationId xmlns:a16="http://schemas.microsoft.com/office/drawing/2014/main" id="{668B827D-42BD-46D0-9E1A-ACD0AE2DF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5400" y="45720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5" name="Line 13">
            <a:extLst>
              <a:ext uri="{FF2B5EF4-FFF2-40B4-BE49-F238E27FC236}">
                <a16:creationId xmlns:a16="http://schemas.microsoft.com/office/drawing/2014/main" id="{96AE265B-F451-44F1-A755-24ACF58F2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3675" y="41910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6" name="Line 14">
            <a:extLst>
              <a:ext uri="{FF2B5EF4-FFF2-40B4-BE49-F238E27FC236}">
                <a16:creationId xmlns:a16="http://schemas.microsoft.com/office/drawing/2014/main" id="{EC767001-8C0A-4DC5-B7AB-B3625EAF26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1975" y="3413125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7" name="Line 15">
            <a:extLst>
              <a:ext uri="{FF2B5EF4-FFF2-40B4-BE49-F238E27FC236}">
                <a16:creationId xmlns:a16="http://schemas.microsoft.com/office/drawing/2014/main" id="{AA987FEF-F993-40B4-A379-48D1FC5F33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4175" y="38100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8" name="Line 16">
            <a:extLst>
              <a:ext uri="{FF2B5EF4-FFF2-40B4-BE49-F238E27FC236}">
                <a16:creationId xmlns:a16="http://schemas.microsoft.com/office/drawing/2014/main" id="{9E33080B-61D1-4F47-9755-70E3AED88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9775" y="3429000"/>
            <a:ext cx="0" cy="1981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9" name="Text Box 17">
            <a:extLst>
              <a:ext uri="{FF2B5EF4-FFF2-40B4-BE49-F238E27FC236}">
                <a16:creationId xmlns:a16="http://schemas.microsoft.com/office/drawing/2014/main" id="{4C78345B-4BEF-417B-A64B-B07CB880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033963"/>
            <a:ext cx="1208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/>
              <a:t>生理的需要</a:t>
            </a:r>
            <a:endParaRPr lang="zh-CN" altLang="en-US" sz="2400"/>
          </a:p>
        </p:txBody>
      </p:sp>
      <p:sp>
        <p:nvSpPr>
          <p:cNvPr id="25620" name="Text Box 18">
            <a:extLst>
              <a:ext uri="{FF2B5EF4-FFF2-40B4-BE49-F238E27FC236}">
                <a16:creationId xmlns:a16="http://schemas.microsoft.com/office/drawing/2014/main" id="{BFBC9C59-E0BF-4488-A309-D47533D7B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621213"/>
            <a:ext cx="1208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/>
              <a:t>安全的需要</a:t>
            </a:r>
            <a:endParaRPr lang="zh-CN" altLang="en-US" sz="2400"/>
          </a:p>
        </p:txBody>
      </p:sp>
      <p:sp>
        <p:nvSpPr>
          <p:cNvPr id="25621" name="Text Box 19">
            <a:extLst>
              <a:ext uri="{FF2B5EF4-FFF2-40B4-BE49-F238E27FC236}">
                <a16:creationId xmlns:a16="http://schemas.microsoft.com/office/drawing/2014/main" id="{83289997-9A5D-4DA7-9B59-A3D6E059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6" y="3429000"/>
            <a:ext cx="1617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/>
              <a:t>自我实现的需要</a:t>
            </a:r>
          </a:p>
        </p:txBody>
      </p:sp>
      <p:sp>
        <p:nvSpPr>
          <p:cNvPr id="25622" name="Text Box 20">
            <a:extLst>
              <a:ext uri="{FF2B5EF4-FFF2-40B4-BE49-F238E27FC236}">
                <a16:creationId xmlns:a16="http://schemas.microsoft.com/office/drawing/2014/main" id="{6354AE19-88BF-45EE-8500-70D9DFF1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1" y="3838575"/>
            <a:ext cx="1617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/>
              <a:t>受人尊敬的需要</a:t>
            </a:r>
            <a:endParaRPr lang="zh-CN" altLang="en-US" sz="2400"/>
          </a:p>
        </p:txBody>
      </p:sp>
      <p:sp>
        <p:nvSpPr>
          <p:cNvPr id="25623" name="Text Box 21">
            <a:extLst>
              <a:ext uri="{FF2B5EF4-FFF2-40B4-BE49-F238E27FC236}">
                <a16:creationId xmlns:a16="http://schemas.microsoft.com/office/drawing/2014/main" id="{B063E46A-E909-4863-A8C4-41D460AB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233863"/>
            <a:ext cx="1208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/>
              <a:t>感情的需要</a:t>
            </a:r>
            <a:endParaRPr lang="zh-CN" altLang="en-US" sz="2400"/>
          </a:p>
        </p:txBody>
      </p:sp>
      <p:sp>
        <p:nvSpPr>
          <p:cNvPr id="25624" name="Text Box 22">
            <a:extLst>
              <a:ext uri="{FF2B5EF4-FFF2-40B4-BE49-F238E27FC236}">
                <a16:creationId xmlns:a16="http://schemas.microsoft.com/office/drawing/2014/main" id="{2FAA675F-E97D-4EC6-A350-5FF6A3972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4876800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solidFill>
                  <a:srgbClr val="CC0000"/>
                </a:solidFill>
              </a:rPr>
              <a:t>（人际关系学说）</a:t>
            </a:r>
            <a:endParaRPr lang="zh-CN" altLang="en-US" sz="2400"/>
          </a:p>
        </p:txBody>
      </p:sp>
      <p:sp>
        <p:nvSpPr>
          <p:cNvPr id="25625" name="Text Box 23">
            <a:extLst>
              <a:ext uri="{FF2B5EF4-FFF2-40B4-BE49-F238E27FC236}">
                <a16:creationId xmlns:a16="http://schemas.microsoft.com/office/drawing/2014/main" id="{CDAD009F-6531-495B-A990-A78718BD2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27701"/>
            <a:ext cx="207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/>
              <a:t>      </a:t>
            </a:r>
            <a:r>
              <a:rPr lang="zh-CN" altLang="en-US" sz="1600">
                <a:solidFill>
                  <a:srgbClr val="CC0000"/>
                </a:solidFill>
              </a:rPr>
              <a:t>复杂人假设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solidFill>
                  <a:srgbClr val="CC0000"/>
                </a:solidFill>
              </a:rPr>
              <a:t>（权变管理理论</a:t>
            </a:r>
            <a:r>
              <a:rPr lang="zh-CN" altLang="en-US" sz="1600"/>
              <a:t>）</a:t>
            </a:r>
          </a:p>
        </p:txBody>
      </p:sp>
      <p:sp>
        <p:nvSpPr>
          <p:cNvPr id="25626" name="Text Box 24">
            <a:extLst>
              <a:ext uri="{FF2B5EF4-FFF2-40B4-BE49-F238E27FC236}">
                <a16:creationId xmlns:a16="http://schemas.microsoft.com/office/drawing/2014/main" id="{363E6CFB-6815-4B3B-A4B8-500ED034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673" y="2036763"/>
            <a:ext cx="1620957" cy="52322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以工作的合理安排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满足其需求</a:t>
            </a:r>
          </a:p>
        </p:txBody>
      </p:sp>
      <p:sp>
        <p:nvSpPr>
          <p:cNvPr id="25627" name="Text Box 25">
            <a:extLst>
              <a:ext uri="{FF2B5EF4-FFF2-40B4-BE49-F238E27FC236}">
                <a16:creationId xmlns:a16="http://schemas.microsoft.com/office/drawing/2014/main" id="{0F9E9D0C-2878-4C47-8FF7-A75148875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001" y="2819400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以社会承认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满足其需求</a:t>
            </a:r>
          </a:p>
        </p:txBody>
      </p:sp>
      <p:sp>
        <p:nvSpPr>
          <p:cNvPr id="25628" name="Text Box 26">
            <a:extLst>
              <a:ext uri="{FF2B5EF4-FFF2-40B4-BE49-F238E27FC236}">
                <a16:creationId xmlns:a16="http://schemas.microsoft.com/office/drawing/2014/main" id="{ADE5E51F-C95E-4E8B-8B5B-66E1D3CD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001" y="3657600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以金钱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满足其需求</a:t>
            </a:r>
          </a:p>
        </p:txBody>
      </p:sp>
      <p:sp>
        <p:nvSpPr>
          <p:cNvPr id="25629" name="Line 27">
            <a:extLst>
              <a:ext uri="{FF2B5EF4-FFF2-40B4-BE49-F238E27FC236}">
                <a16:creationId xmlns:a16="http://schemas.microsoft.com/office/drawing/2014/main" id="{BA14F04A-0043-43FE-927A-BB4C1C326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876800"/>
            <a:ext cx="2819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0" name="Line 28">
            <a:extLst>
              <a:ext uri="{FF2B5EF4-FFF2-40B4-BE49-F238E27FC236}">
                <a16:creationId xmlns:a16="http://schemas.microsoft.com/office/drawing/2014/main" id="{9D25E2D4-EF4F-4447-B577-C9A7EAF36A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4572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1" name="Line 29">
            <a:extLst>
              <a:ext uri="{FF2B5EF4-FFF2-40B4-BE49-F238E27FC236}">
                <a16:creationId xmlns:a16="http://schemas.microsoft.com/office/drawing/2014/main" id="{8A82526E-F6BF-47A7-AF7A-4A91B366E5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5410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2" name="Line 30">
            <a:extLst>
              <a:ext uri="{FF2B5EF4-FFF2-40B4-BE49-F238E27FC236}">
                <a16:creationId xmlns:a16="http://schemas.microsoft.com/office/drawing/2014/main" id="{0C4339BB-AACE-497C-ADB1-00448A2E7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5410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3" name="Line 31">
            <a:extLst>
              <a:ext uri="{FF2B5EF4-FFF2-40B4-BE49-F238E27FC236}">
                <a16:creationId xmlns:a16="http://schemas.microsoft.com/office/drawing/2014/main" id="{7AE71D1B-7D18-47C0-A3ED-400B27B31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410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4" name="Line 32">
            <a:extLst>
              <a:ext uri="{FF2B5EF4-FFF2-40B4-BE49-F238E27FC236}">
                <a16:creationId xmlns:a16="http://schemas.microsoft.com/office/drawing/2014/main" id="{8B4FE77C-ECD5-480D-A5EE-32C00D04B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5410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5" name="Line 33">
            <a:extLst>
              <a:ext uri="{FF2B5EF4-FFF2-40B4-BE49-F238E27FC236}">
                <a16:creationId xmlns:a16="http://schemas.microsoft.com/office/drawing/2014/main" id="{06F5D961-6612-4855-B774-A9453901D8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4572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6" name="Line 34">
            <a:extLst>
              <a:ext uri="{FF2B5EF4-FFF2-40B4-BE49-F238E27FC236}">
                <a16:creationId xmlns:a16="http://schemas.microsoft.com/office/drawing/2014/main" id="{BF61CE52-84B8-4A0F-AE9F-B863FA5C28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4572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7" name="Line 35">
            <a:extLst>
              <a:ext uri="{FF2B5EF4-FFF2-40B4-BE49-F238E27FC236}">
                <a16:creationId xmlns:a16="http://schemas.microsoft.com/office/drawing/2014/main" id="{773653E7-5C27-4B08-9787-F753A12739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5410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8" name="Line 36">
            <a:extLst>
              <a:ext uri="{FF2B5EF4-FFF2-40B4-BE49-F238E27FC236}">
                <a16:creationId xmlns:a16="http://schemas.microsoft.com/office/drawing/2014/main" id="{418ACE1E-32E1-49C7-B4C6-AFAF361E7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715000"/>
            <a:ext cx="563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9" name="Line 37">
            <a:extLst>
              <a:ext uri="{FF2B5EF4-FFF2-40B4-BE49-F238E27FC236}">
                <a16:creationId xmlns:a16="http://schemas.microsoft.com/office/drawing/2014/main" id="{0C36347D-5EFA-440C-B66B-F2EACAE76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3434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0" name="Line 38">
            <a:extLst>
              <a:ext uri="{FF2B5EF4-FFF2-40B4-BE49-F238E27FC236}">
                <a16:creationId xmlns:a16="http://schemas.microsoft.com/office/drawing/2014/main" id="{E0721647-ABF9-4C02-B26E-4FED52140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1910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1" name="Line 39">
            <a:extLst>
              <a:ext uri="{FF2B5EF4-FFF2-40B4-BE49-F238E27FC236}">
                <a16:creationId xmlns:a16="http://schemas.microsoft.com/office/drawing/2014/main" id="{BEA8B6FE-0ED3-4498-A63A-64B0F5B89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434340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2" name="Line 40">
            <a:extLst>
              <a:ext uri="{FF2B5EF4-FFF2-40B4-BE49-F238E27FC236}">
                <a16:creationId xmlns:a16="http://schemas.microsoft.com/office/drawing/2014/main" id="{7CD61E70-11F7-464A-AA28-0CEC59D1B4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581400"/>
            <a:ext cx="114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3" name="Line 41">
            <a:extLst>
              <a:ext uri="{FF2B5EF4-FFF2-40B4-BE49-F238E27FC236}">
                <a16:creationId xmlns:a16="http://schemas.microsoft.com/office/drawing/2014/main" id="{9809FB42-4C17-4888-8DB0-C2D7AF492F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2971800"/>
            <a:ext cx="114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4" name="Line 42">
            <a:extLst>
              <a:ext uri="{FF2B5EF4-FFF2-40B4-BE49-F238E27FC236}">
                <a16:creationId xmlns:a16="http://schemas.microsoft.com/office/drawing/2014/main" id="{156A7715-7DF3-4E0F-B2E6-CC1F53CDE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5814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5" name="Line 43">
            <a:extLst>
              <a:ext uri="{FF2B5EF4-FFF2-40B4-BE49-F238E27FC236}">
                <a16:creationId xmlns:a16="http://schemas.microsoft.com/office/drawing/2014/main" id="{BCECACDA-2F06-4739-864D-0CC378818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9718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6" name="Line 44">
            <a:extLst>
              <a:ext uri="{FF2B5EF4-FFF2-40B4-BE49-F238E27FC236}">
                <a16:creationId xmlns:a16="http://schemas.microsoft.com/office/drawing/2014/main" id="{9FE832E2-DDF9-4480-9EF1-A29A72C9C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3528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7" name="Line 45">
            <a:extLst>
              <a:ext uri="{FF2B5EF4-FFF2-40B4-BE49-F238E27FC236}">
                <a16:creationId xmlns:a16="http://schemas.microsoft.com/office/drawing/2014/main" id="{C3B05601-71A1-46AC-BFAC-F01302F13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5908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8" name="Text Box 46">
            <a:extLst>
              <a:ext uri="{FF2B5EF4-FFF2-40B4-BE49-F238E27FC236}">
                <a16:creationId xmlns:a16="http://schemas.microsoft.com/office/drawing/2014/main" id="{9D740FB8-66E3-4CA7-AC76-40D1EB20A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1"/>
            <a:ext cx="1208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rgbClr val="CC0000"/>
                </a:solidFill>
              </a:rPr>
              <a:t>经济人假设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rgbClr val="CC0000"/>
                </a:solidFill>
              </a:rPr>
              <a:t>（</a:t>
            </a:r>
            <a:r>
              <a:rPr lang="en-US" altLang="zh-CN" sz="1600" b="1" dirty="0">
                <a:solidFill>
                  <a:srgbClr val="CC0000"/>
                </a:solidFill>
              </a:rPr>
              <a:t>X</a:t>
            </a:r>
            <a:r>
              <a:rPr lang="zh-CN" altLang="en-US" sz="1600" b="1" dirty="0">
                <a:solidFill>
                  <a:srgbClr val="CC0000"/>
                </a:solidFill>
              </a:rPr>
              <a:t>理论）</a:t>
            </a:r>
            <a:endParaRPr lang="zh-CN" altLang="en-US" sz="1600" b="1" dirty="0"/>
          </a:p>
        </p:txBody>
      </p:sp>
      <p:sp>
        <p:nvSpPr>
          <p:cNvPr id="25649" name="Text Box 47">
            <a:extLst>
              <a:ext uri="{FF2B5EF4-FFF2-40B4-BE49-F238E27FC236}">
                <a16:creationId xmlns:a16="http://schemas.microsoft.com/office/drawing/2014/main" id="{10CF0620-F143-43FC-8043-D6B84DB1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2181226"/>
            <a:ext cx="1822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/>
              <a:t>      </a:t>
            </a:r>
            <a:r>
              <a:rPr lang="zh-CN" altLang="en-US" sz="1600" b="1">
                <a:solidFill>
                  <a:srgbClr val="CC0000"/>
                </a:solidFill>
              </a:rPr>
              <a:t>社会人假设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CC0000"/>
                </a:solidFill>
              </a:rPr>
              <a:t>（参与管理理论</a:t>
            </a:r>
            <a:r>
              <a:rPr lang="zh-CN" altLang="en-US" sz="1600" b="1"/>
              <a:t>）</a:t>
            </a:r>
          </a:p>
        </p:txBody>
      </p:sp>
      <p:sp>
        <p:nvSpPr>
          <p:cNvPr id="25650" name="Text Box 48">
            <a:extLst>
              <a:ext uri="{FF2B5EF4-FFF2-40B4-BE49-F238E27FC236}">
                <a16:creationId xmlns:a16="http://schemas.microsoft.com/office/drawing/2014/main" id="{F885948B-6F5C-4679-863D-3BF36E897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238" y="1419226"/>
            <a:ext cx="161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CC0000"/>
                </a:solidFill>
              </a:rPr>
              <a:t>自我实现人假设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CC0000"/>
                </a:solidFill>
              </a:rPr>
              <a:t>（</a:t>
            </a:r>
            <a:r>
              <a:rPr lang="en-US" altLang="zh-CN" sz="1600" b="1">
                <a:solidFill>
                  <a:srgbClr val="CC0000"/>
                </a:solidFill>
              </a:rPr>
              <a:t>Y</a:t>
            </a:r>
            <a:r>
              <a:rPr lang="zh-CN" altLang="en-US" sz="1600" b="1">
                <a:solidFill>
                  <a:srgbClr val="CC0000"/>
                </a:solidFill>
              </a:rPr>
              <a:t>理论）</a:t>
            </a:r>
          </a:p>
        </p:txBody>
      </p:sp>
      <p:sp>
        <p:nvSpPr>
          <p:cNvPr id="25652" name="AutoShape 52">
            <a:extLst>
              <a:ext uri="{FF2B5EF4-FFF2-40B4-BE49-F238E27FC236}">
                <a16:creationId xmlns:a16="http://schemas.microsoft.com/office/drawing/2014/main" id="{7A488E81-13C0-452E-A8BA-3517BAF7A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3933825"/>
            <a:ext cx="1619250" cy="647700"/>
          </a:xfrm>
          <a:prstGeom prst="wedgeEllipseCallout">
            <a:avLst>
              <a:gd name="adj1" fmla="val -25782"/>
              <a:gd name="adj2" fmla="val -268870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文化人（</a:t>
            </a:r>
            <a:r>
              <a:rPr lang="en-US" altLang="zh-CN" sz="1600" b="1">
                <a:solidFill>
                  <a:srgbClr val="FF0000"/>
                </a:solidFill>
              </a:rPr>
              <a:t>80</a:t>
            </a:r>
            <a:r>
              <a:rPr lang="zh-CN" altLang="en-US" sz="1600" b="1">
                <a:solidFill>
                  <a:srgbClr val="FF0000"/>
                </a:solidFill>
              </a:rPr>
              <a:t>年代）</a:t>
            </a:r>
          </a:p>
        </p:txBody>
      </p:sp>
      <p:sp>
        <p:nvSpPr>
          <p:cNvPr id="25653" name="AutoShape 53">
            <a:extLst>
              <a:ext uri="{FF2B5EF4-FFF2-40B4-BE49-F238E27FC236}">
                <a16:creationId xmlns:a16="http://schemas.microsoft.com/office/drawing/2014/main" id="{4F012BC5-079B-4190-9038-CC549052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900" y="1183482"/>
            <a:ext cx="1766887" cy="649288"/>
          </a:xfrm>
          <a:prstGeom prst="wedgeEllipseCallout">
            <a:avLst>
              <a:gd name="adj1" fmla="val -45001"/>
              <a:gd name="adj2" fmla="val 132553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学习的人（</a:t>
            </a:r>
            <a:r>
              <a:rPr lang="en-US" altLang="zh-CN" sz="1600" b="1">
                <a:solidFill>
                  <a:srgbClr val="FF0000"/>
                </a:solidFill>
              </a:rPr>
              <a:t>90</a:t>
            </a:r>
            <a:r>
              <a:rPr lang="zh-CN" altLang="en-US" sz="1600" b="1">
                <a:solidFill>
                  <a:srgbClr val="FF0000"/>
                </a:solidFill>
              </a:rPr>
              <a:t>年代）</a:t>
            </a:r>
          </a:p>
        </p:txBody>
      </p:sp>
      <p:sp>
        <p:nvSpPr>
          <p:cNvPr id="25654" name="AutoShape 52">
            <a:extLst>
              <a:ext uri="{FF2B5EF4-FFF2-40B4-BE49-F238E27FC236}">
                <a16:creationId xmlns:a16="http://schemas.microsoft.com/office/drawing/2014/main" id="{D9EC1C32-8310-4090-929D-70ACBDAC8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0774" y="2470618"/>
            <a:ext cx="1343017" cy="1214438"/>
          </a:xfrm>
          <a:prstGeom prst="wedgeEllipseCallout">
            <a:avLst>
              <a:gd name="adj1" fmla="val -58122"/>
              <a:gd name="adj2" fmla="val -54024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 dirty="0">
                <a:solidFill>
                  <a:srgbClr val="FF0000"/>
                </a:solidFill>
              </a:rPr>
              <a:t>自觉人（现在：自我决定理论</a:t>
            </a:r>
            <a:r>
              <a:rPr lang="zh-CN" altLang="en-US" sz="1600" b="1" dirty="0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014A50F0-2D6F-4882-B07A-88A05E151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5877F03E-FCA9-46ED-8884-EB4A8D915046}"/>
              </a:ext>
            </a:extLst>
          </p:cNvPr>
          <p:cNvSpPr/>
          <p:nvPr/>
        </p:nvSpPr>
        <p:spPr>
          <a:xfrm>
            <a:off x="573646" y="1333486"/>
            <a:ext cx="6726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1.2 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管理理念：管理与人性</a:t>
            </a:r>
            <a:r>
              <a:rPr lang="en-US" altLang="zh-CN" sz="2400" b="1" spc="300" dirty="0">
                <a:solidFill>
                  <a:srgbClr val="064A91"/>
                </a:solidFill>
              </a:rPr>
              <a:t>——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管理的内因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D1F6B63-EE2A-4AB9-9180-D3D2DAD634A7}"/>
              </a:ext>
            </a:extLst>
          </p:cNvPr>
          <p:cNvSpPr/>
          <p:nvPr/>
        </p:nvSpPr>
        <p:spPr>
          <a:xfrm>
            <a:off x="443061" y="2040252"/>
            <a:ext cx="4707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你如何看待人（人性假设是什么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)?(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国外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)</a:t>
            </a:r>
          </a:p>
        </p:txBody>
      </p:sp>
      <p:sp>
        <p:nvSpPr>
          <p:cNvPr id="60" name="标题 1">
            <a:extLst>
              <a:ext uri="{FF2B5EF4-FFF2-40B4-BE49-F238E27FC236}">
                <a16:creationId xmlns:a16="http://schemas.microsoft.com/office/drawing/2014/main" id="{EC80BC2A-DC94-486F-8B76-3D77DB3ABD94}"/>
              </a:ext>
            </a:extLst>
          </p:cNvPr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1.</a:t>
            </a:r>
            <a:r>
              <a:rPr lang="zh-CN" altLang="en-US" sz="2400" b="1" spc="300" dirty="0">
                <a:solidFill>
                  <a:srgbClr val="064A91"/>
                </a:solidFill>
              </a:rPr>
              <a:t> 管理理念：课外思考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09D1ED-5433-46F7-93FF-1EF3C63E54E7}"/>
              </a:ext>
            </a:extLst>
          </p:cNvPr>
          <p:cNvSpPr/>
          <p:nvPr/>
        </p:nvSpPr>
        <p:spPr>
          <a:xfrm>
            <a:off x="890866" y="2288222"/>
            <a:ext cx="8998226" cy="223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32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kern="1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您或您的同事如何看待人？</a:t>
            </a:r>
            <a:endParaRPr lang="en-US" altLang="zh-CN" sz="3200" kern="100" dirty="0">
              <a:solidFill>
                <a:srgbClr val="064A91"/>
              </a:solidFill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kern="1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他们的工作模式更多属于“管”还是“理”？</a:t>
            </a:r>
            <a:endParaRPr lang="en-US" altLang="zh-CN" sz="32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0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2. 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管理效果：服务有效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5D96C8-9F1F-4EEF-86DE-527E63697BFB}"/>
              </a:ext>
            </a:extLst>
          </p:cNvPr>
          <p:cNvSpPr txBox="1">
            <a:spLocks noChangeArrowheads="1"/>
          </p:cNvSpPr>
          <p:nvPr/>
        </p:nvSpPr>
        <p:spPr>
          <a:xfrm>
            <a:off x="3089282" y="1981205"/>
            <a:ext cx="7416800" cy="4340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/>
              <a:t>动态：做事、为人、修心</a:t>
            </a:r>
          </a:p>
          <a:p>
            <a:pPr marL="609600" indent="-609600" algn="l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/>
              <a:t>静态：管理有效性</a:t>
            </a:r>
            <a:r>
              <a:rPr lang="en-US" altLang="zh-CN" sz="3600" b="1" dirty="0"/>
              <a:t>=</a:t>
            </a:r>
            <a:r>
              <a:rPr lang="zh-CN" altLang="en-US" sz="3600" b="1" dirty="0"/>
              <a:t>管理者</a:t>
            </a:r>
            <a:r>
              <a:rPr lang="en-US" altLang="zh-CN" sz="3600" b="1" dirty="0"/>
              <a:t>×</a:t>
            </a:r>
            <a:r>
              <a:rPr lang="zh-CN" altLang="en-US" sz="3600" b="1" dirty="0"/>
              <a:t>被管理者</a:t>
            </a:r>
            <a:r>
              <a:rPr lang="en-US" altLang="zh-CN" sz="3600" b="1" dirty="0"/>
              <a:t>×</a:t>
            </a:r>
            <a:r>
              <a:rPr lang="zh-CN" altLang="en-US" sz="3600" b="1" dirty="0"/>
              <a:t>二者间关系</a:t>
            </a:r>
            <a:r>
              <a:rPr lang="en-US" altLang="zh-CN" sz="3600" b="1" dirty="0"/>
              <a:t>×</a:t>
            </a:r>
            <a:r>
              <a:rPr lang="zh-CN" altLang="en-US" sz="3600" b="1" dirty="0"/>
              <a:t>工作</a:t>
            </a:r>
            <a:endParaRPr lang="zh-CN" altLang="en-US" sz="3600" dirty="0"/>
          </a:p>
          <a:p>
            <a:pPr marL="609600" indent="-609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 sz="3600" dirty="0"/>
          </a:p>
          <a:p>
            <a:pPr marL="1104900" lvl="1" indent="-647700" algn="l"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</a:rPr>
              <a:t>2.1 </a:t>
            </a:r>
            <a:r>
              <a:rPr lang="zh-CN" altLang="en-US" sz="2800" b="1" dirty="0"/>
              <a:t>管  理 者：三个资本</a:t>
            </a:r>
            <a:endParaRPr lang="en-US" altLang="zh-CN" sz="2800" b="1" dirty="0"/>
          </a:p>
          <a:p>
            <a:pPr marL="1104900" lvl="1" indent="-647700" algn="l"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</a:rPr>
              <a:t>2.2 </a:t>
            </a:r>
            <a:r>
              <a:rPr lang="zh-CN" altLang="en-US" sz="2800" b="1" dirty="0"/>
              <a:t>被管理者：成熟度</a:t>
            </a:r>
          </a:p>
          <a:p>
            <a:pPr marL="1104900" lvl="1" indent="-647700" algn="l"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</a:rPr>
              <a:t>2.3 </a:t>
            </a:r>
            <a:r>
              <a:rPr lang="zh-CN" altLang="en-US" sz="2800" b="1" dirty="0"/>
              <a:t>二者关系：圈内外</a:t>
            </a:r>
          </a:p>
          <a:p>
            <a:pPr marL="1104900" lvl="1" indent="-647700" algn="l"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</a:rPr>
              <a:t>3.4 </a:t>
            </a:r>
            <a:r>
              <a:rPr lang="zh-CN" altLang="en-US" sz="2800" b="1" dirty="0"/>
              <a:t>工作特征：工作自由</a:t>
            </a:r>
          </a:p>
        </p:txBody>
      </p:sp>
    </p:spTree>
    <p:extLst>
      <p:ext uri="{BB962C8B-B14F-4D97-AF65-F5344CB8AC3E}">
        <p14:creationId xmlns:p14="http://schemas.microsoft.com/office/powerpoint/2010/main" val="19261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2.1 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管理者：三个资本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F6B11A2-F1DD-4F29-BB32-1175911AF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130" y="1804579"/>
            <a:ext cx="2741548" cy="2475224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/>
              <a:t>心理资本：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自信、开放、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积极、主动等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B0E1676D-855A-4395-8ACB-2CEDBCBCC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67" y="3182495"/>
            <a:ext cx="2649374" cy="2475224"/>
          </a:xfrm>
          <a:prstGeom prst="ellipse">
            <a:avLst/>
          </a:prstGeom>
          <a:solidFill>
            <a:srgbClr val="0070C0">
              <a:alpha val="63136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/>
              <a:t>人力资本</a:t>
            </a:r>
            <a:r>
              <a:rPr lang="en-US" altLang="zh-CN"/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/>
              <a:t>知识、技能、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/>
              <a:t>经验、学历等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85CEAC72-3FD7-4553-8F08-DCE457E2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540" y="3253932"/>
            <a:ext cx="2884790" cy="2475225"/>
          </a:xfrm>
          <a:prstGeom prst="ellipse">
            <a:avLst/>
          </a:prstGeom>
          <a:solidFill>
            <a:srgbClr val="FFFF00">
              <a:alpha val="63136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/>
              <a:t>社会资本：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人际网络范围、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人际网络重要性、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/>
              <a:t>人际关系等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CEE2988-5A8D-4B08-8C5C-6B177CB7FE91}"/>
              </a:ext>
            </a:extLst>
          </p:cNvPr>
          <p:cNvSpPr/>
          <p:nvPr/>
        </p:nvSpPr>
        <p:spPr>
          <a:xfrm>
            <a:off x="6097518" y="5708519"/>
            <a:ext cx="5044964" cy="584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参考：于海波等，</a:t>
            </a:r>
            <a:r>
              <a:rPr lang="en-US" altLang="zh-CN" sz="1600" dirty="0">
                <a:solidFill>
                  <a:schemeClr val="tx1"/>
                </a:solidFill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</a:rPr>
              <a:t>基于生涯资本理论的大学生可就业性的</a:t>
            </a:r>
            <a:r>
              <a:rPr lang="en-US" altLang="zh-CN" sz="1600" dirty="0">
                <a:solidFill>
                  <a:schemeClr val="tx1"/>
                </a:solidFill>
              </a:rPr>
              <a:t>3C</a:t>
            </a:r>
            <a:r>
              <a:rPr lang="zh-CN" altLang="en-US" sz="1600" dirty="0">
                <a:solidFill>
                  <a:schemeClr val="tx1"/>
                </a:solidFill>
              </a:rPr>
              <a:t>模型及特征</a:t>
            </a:r>
            <a:r>
              <a:rPr lang="en-US" altLang="zh-CN" sz="1600" dirty="0">
                <a:solidFill>
                  <a:schemeClr val="tx1"/>
                </a:solidFill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</a:rPr>
              <a:t>。</a:t>
            </a:r>
            <a:r>
              <a:rPr lang="en-US" altLang="zh-CN" sz="1600" dirty="0">
                <a:solidFill>
                  <a:schemeClr val="tx1"/>
                </a:solidFill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</a:rPr>
              <a:t>教育研究</a:t>
            </a:r>
            <a:r>
              <a:rPr lang="en-US" altLang="zh-CN" sz="1600" dirty="0">
                <a:solidFill>
                  <a:schemeClr val="tx1"/>
                </a:solidFill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</a:rPr>
              <a:t>，</a:t>
            </a:r>
            <a:r>
              <a:rPr lang="en-US" altLang="zh-CN" sz="1600" dirty="0">
                <a:solidFill>
                  <a:schemeClr val="tx1"/>
                </a:solidFill>
              </a:rPr>
              <a:t>2013,5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35C30B1-7D67-47B6-9EBE-F7C2022107D2}"/>
              </a:ext>
            </a:extLst>
          </p:cNvPr>
          <p:cNvGrpSpPr/>
          <p:nvPr/>
        </p:nvGrpSpPr>
        <p:grpSpPr>
          <a:xfrm>
            <a:off x="756492" y="2258728"/>
            <a:ext cx="4563467" cy="3794437"/>
            <a:chOff x="2268538" y="1268413"/>
            <a:chExt cx="6262786" cy="5040312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1A18822B-431B-404D-9ECB-9E038FDA5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850" y="5208588"/>
              <a:ext cx="55626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516BEFB-FDCF-4AA5-8AC6-657353251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825" y="1431925"/>
              <a:ext cx="0" cy="4876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C3F3D12-7A2D-47BE-AA8E-0361CC88C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9925" y="1628775"/>
              <a:ext cx="12239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dirty="0">
                  <a:latin typeface="楷体_GB2312" pitchFamily="49" charset="-122"/>
                  <a:ea typeface="楷体_GB2312" pitchFamily="49" charset="-122"/>
                </a:rPr>
                <a:t>德高</a:t>
              </a:r>
              <a:r>
                <a:rPr lang="en-US" altLang="zh-CN" sz="2400" dirty="0">
                  <a:latin typeface="楷体_GB2312" pitchFamily="49" charset="-122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AC2442EB-1DAB-43A8-B325-C1EADFBC1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2471738"/>
              <a:ext cx="914400" cy="18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下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级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工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作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成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绩</a:t>
              </a: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86A32EFD-ADFE-40D4-8787-122D2BF83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302" y="5662613"/>
              <a:ext cx="405330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latin typeface="楷体_GB2312" pitchFamily="49" charset="-122"/>
                  <a:ea typeface="楷体_GB2312" pitchFamily="49" charset="-122"/>
                </a:rPr>
                <a:t>指导工作</a:t>
              </a:r>
              <a:r>
                <a:rPr lang="en-US" altLang="zh-CN" sz="2000" dirty="0">
                  <a:latin typeface="楷体_GB2312" pitchFamily="49" charset="-122"/>
                  <a:ea typeface="楷体_GB2312" pitchFamily="49" charset="-122"/>
                </a:rPr>
                <a:t>/</a:t>
              </a:r>
              <a:r>
                <a:rPr lang="zh-CN" altLang="en-US" sz="2000" dirty="0">
                  <a:latin typeface="楷体_GB2312" pitchFamily="49" charset="-122"/>
                  <a:ea typeface="楷体_GB2312" pitchFamily="49" charset="-122"/>
                </a:rPr>
                <a:t>关心下属</a:t>
              </a: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E5FA8ECA-8FE6-4EF5-BB73-B7D3BA2D3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445125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dirty="0">
                  <a:latin typeface="楷体_GB2312" pitchFamily="49" charset="-122"/>
                  <a:ea typeface="楷体_GB2312" pitchFamily="49" charset="-122"/>
                </a:rPr>
                <a:t>低</a:t>
              </a: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D6FC6C9C-66E4-4630-8178-520A41031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850" y="5516563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6BF3176E-C5C1-44A8-BACF-33BFBAE48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938" y="1844675"/>
              <a:ext cx="3313112" cy="287972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FBD8FD8F-CCBE-4DC3-BB32-0D81520DE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3068638"/>
              <a:ext cx="3600450" cy="504825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33FF270B-8C23-4733-8698-90A4882D3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1268413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D34D0B10-600C-4A70-BBE7-E5CBC8F89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850" y="3698249"/>
              <a:ext cx="1222474" cy="47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dirty="0">
                  <a:latin typeface="楷体_GB2312" pitchFamily="49" charset="-122"/>
                  <a:ea typeface="楷体_GB2312" pitchFamily="49" charset="-122"/>
                </a:rPr>
                <a:t>德低</a:t>
              </a:r>
              <a:r>
                <a:rPr lang="en-US" altLang="zh-CN" sz="2400" dirty="0">
                  <a:latin typeface="楷体_GB2312" pitchFamily="49" charset="-122"/>
                  <a:ea typeface="楷体_GB2312" pitchFamily="49" charset="-122"/>
                </a:rPr>
                <a:t>C</a:t>
              </a:r>
            </a:p>
          </p:txBody>
        </p:sp>
      </p:grpSp>
      <p:sp>
        <p:nvSpPr>
          <p:cNvPr id="26" name="Rectangle 22">
            <a:extLst>
              <a:ext uri="{FF2B5EF4-FFF2-40B4-BE49-F238E27FC236}">
                <a16:creationId xmlns:a16="http://schemas.microsoft.com/office/drawing/2014/main" id="{CBA39601-EC96-42F3-96BC-3FB148516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071" y="6035819"/>
            <a:ext cx="3168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威权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(P)/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仁慈（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M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515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92" y="1377696"/>
            <a:ext cx="3493008" cy="54803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887664F-F321-4A12-8782-D490A483A33D}"/>
              </a:ext>
            </a:extLst>
          </p:cNvPr>
          <p:cNvSpPr txBox="1"/>
          <p:nvPr/>
        </p:nvSpPr>
        <p:spPr>
          <a:xfrm>
            <a:off x="2334761" y="2178561"/>
            <a:ext cx="6466707" cy="25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一、内容概述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二、学习目标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三、学习内容</a:t>
            </a:r>
          </a:p>
        </p:txBody>
      </p:sp>
    </p:spTree>
    <p:extLst>
      <p:ext uri="{BB962C8B-B14F-4D97-AF65-F5344CB8AC3E}">
        <p14:creationId xmlns:p14="http://schemas.microsoft.com/office/powerpoint/2010/main" val="18119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2.2 </a:t>
            </a:r>
            <a:r>
              <a:rPr lang="zh-CN" altLang="en-US" sz="2400" b="1" spc="300" dirty="0">
                <a:solidFill>
                  <a:srgbClr val="064A91"/>
                </a:solidFill>
              </a:rPr>
              <a:t>被管理者：成熟度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351C4733-A26D-40D4-8EBA-F7191C8BD078}"/>
              </a:ext>
            </a:extLst>
          </p:cNvPr>
          <p:cNvSpPr/>
          <p:nvPr/>
        </p:nvSpPr>
        <p:spPr>
          <a:xfrm>
            <a:off x="2599088" y="2818614"/>
            <a:ext cx="1972912" cy="113043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新手</a:t>
            </a:r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D4810FDC-AB11-43A4-BC45-84FA0E175E73}"/>
              </a:ext>
            </a:extLst>
          </p:cNvPr>
          <p:cNvSpPr/>
          <p:nvPr/>
        </p:nvSpPr>
        <p:spPr>
          <a:xfrm>
            <a:off x="4572000" y="2833539"/>
            <a:ext cx="1972912" cy="113043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成长</a:t>
            </a:r>
          </a:p>
        </p:txBody>
      </p:sp>
      <p:sp>
        <p:nvSpPr>
          <p:cNvPr id="9" name="箭头: 五边形 8">
            <a:extLst>
              <a:ext uri="{FF2B5EF4-FFF2-40B4-BE49-F238E27FC236}">
                <a16:creationId xmlns:a16="http://schemas.microsoft.com/office/drawing/2014/main" id="{AD149F1B-5E75-455B-BB3D-C4BB5E348205}"/>
              </a:ext>
            </a:extLst>
          </p:cNvPr>
          <p:cNvSpPr/>
          <p:nvPr/>
        </p:nvSpPr>
        <p:spPr>
          <a:xfrm>
            <a:off x="6544912" y="2870856"/>
            <a:ext cx="1972912" cy="113043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再成长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FD236A-1EBC-415D-B33A-C9FBDCDCE396}"/>
              </a:ext>
            </a:extLst>
          </p:cNvPr>
          <p:cNvSpPr/>
          <p:nvPr/>
        </p:nvSpPr>
        <p:spPr>
          <a:xfrm>
            <a:off x="8568962" y="2870856"/>
            <a:ext cx="1972912" cy="11304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成熟</a:t>
            </a:r>
          </a:p>
        </p:txBody>
      </p:sp>
    </p:spTree>
    <p:extLst>
      <p:ext uri="{BB962C8B-B14F-4D97-AF65-F5344CB8AC3E}">
        <p14:creationId xmlns:p14="http://schemas.microsoft.com/office/powerpoint/2010/main" val="264538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2.3 </a:t>
            </a:r>
            <a:r>
              <a:rPr lang="zh-CN" altLang="en-US" sz="2400" b="1" spc="300" dirty="0">
                <a:solidFill>
                  <a:srgbClr val="064A91"/>
                </a:solidFill>
              </a:rPr>
              <a:t>二者关系：圈内圈外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F6164B93-17B6-46B6-9305-F41F772950EB}"/>
              </a:ext>
            </a:extLst>
          </p:cNvPr>
          <p:cNvGrpSpPr>
            <a:grpSpLocks/>
          </p:cNvGrpSpPr>
          <p:nvPr/>
        </p:nvGrpSpPr>
        <p:grpSpPr bwMode="auto">
          <a:xfrm>
            <a:off x="2305637" y="1857073"/>
            <a:ext cx="8077200" cy="4724400"/>
            <a:chOff x="384" y="960"/>
            <a:chExt cx="5088" cy="2976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164F7622-D779-4CCC-B482-7E4449783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960"/>
              <a:ext cx="5088" cy="2976"/>
              <a:chOff x="384" y="960"/>
              <a:chExt cx="5088" cy="2976"/>
            </a:xfrm>
          </p:grpSpPr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CE887926-5B67-435F-940F-0BFC274E6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960"/>
                <a:ext cx="624" cy="3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800">
                    <a:latin typeface="楷体_GB2312" pitchFamily="49" charset="-122"/>
                    <a:ea typeface="楷体_GB2312" pitchFamily="49" charset="-122"/>
                  </a:rPr>
                  <a:t>主管</a:t>
                </a:r>
                <a:endParaRPr kumimoji="0" lang="zh-CN" altLang="en-US" sz="24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7F3C80BC-4399-41A6-87BE-AB0CE8180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688"/>
                <a:ext cx="2400" cy="12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68BF1457-5ACB-48AB-95A4-0BC135E62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2400" cy="12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D848C553-DC51-4805-AFC3-3CA9158DC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976"/>
                <a:ext cx="528" cy="54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400">
                    <a:latin typeface="楷体_GB2312" pitchFamily="49" charset="-122"/>
                    <a:ea typeface="楷体_GB2312" pitchFamily="49" charset="-122"/>
                  </a:rPr>
                  <a:t>部属</a:t>
                </a:r>
                <a:r>
                  <a:rPr kumimoji="0" lang="en-US" altLang="zh-CN" sz="2400">
                    <a:latin typeface="楷体_GB2312" pitchFamily="49" charset="-122"/>
                    <a:ea typeface="楷体_GB2312" pitchFamily="49" charset="-122"/>
                  </a:rPr>
                  <a:t>A</a:t>
                </a:r>
              </a:p>
            </p:txBody>
          </p:sp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BED5EC2D-4DEF-4A04-8725-E42FFB5E7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976"/>
                <a:ext cx="528" cy="54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400">
                    <a:latin typeface="楷体_GB2312" pitchFamily="49" charset="-122"/>
                    <a:ea typeface="楷体_GB2312" pitchFamily="49" charset="-122"/>
                  </a:rPr>
                  <a:t>部属</a:t>
                </a:r>
                <a:r>
                  <a:rPr kumimoji="0" lang="en-US" altLang="zh-CN" sz="2400">
                    <a:latin typeface="楷体_GB2312" pitchFamily="49" charset="-122"/>
                    <a:ea typeface="楷体_GB2312" pitchFamily="49" charset="-122"/>
                  </a:rPr>
                  <a:t>B</a:t>
                </a:r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887117CA-C66C-4A72-904C-03A7C8F74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2976"/>
                <a:ext cx="528" cy="54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400">
                    <a:latin typeface="楷体_GB2312" pitchFamily="49" charset="-122"/>
                    <a:ea typeface="楷体_GB2312" pitchFamily="49" charset="-122"/>
                  </a:rPr>
                  <a:t>部属</a:t>
                </a:r>
                <a:r>
                  <a:rPr kumimoji="0" lang="en-US" altLang="zh-CN" sz="2400">
                    <a:latin typeface="楷体_GB2312" pitchFamily="49" charset="-122"/>
                    <a:ea typeface="楷体_GB2312" pitchFamily="49" charset="-122"/>
                  </a:rPr>
                  <a:t>C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E6B6DF30-97F7-4053-BF79-21237D4D3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976"/>
                <a:ext cx="528" cy="54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400">
                    <a:latin typeface="楷体_GB2312" pitchFamily="49" charset="-122"/>
                    <a:ea typeface="楷体_GB2312" pitchFamily="49" charset="-122"/>
                  </a:rPr>
                  <a:t>部属</a:t>
                </a:r>
                <a:r>
                  <a:rPr kumimoji="0" lang="en-US" altLang="zh-CN" sz="2400">
                    <a:latin typeface="楷体_GB2312" pitchFamily="49" charset="-122"/>
                    <a:ea typeface="楷体_GB2312" pitchFamily="49" charset="-122"/>
                  </a:rPr>
                  <a:t>D</a:t>
                </a:r>
              </a:p>
            </p:txBody>
          </p:sp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A0636CB0-8950-4C7C-B652-9133D0C5C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976"/>
                <a:ext cx="528" cy="54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400">
                    <a:latin typeface="楷体_GB2312" pitchFamily="49" charset="-122"/>
                    <a:ea typeface="楷体_GB2312" pitchFamily="49" charset="-122"/>
                  </a:rPr>
                  <a:t>部属</a:t>
                </a:r>
                <a:r>
                  <a:rPr kumimoji="0" lang="en-US" altLang="zh-CN" sz="2400">
                    <a:latin typeface="楷体_GB2312" pitchFamily="49" charset="-122"/>
                    <a:ea typeface="楷体_GB2312" pitchFamily="49" charset="-122"/>
                  </a:rPr>
                  <a:t>E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19660E1B-4DC6-480D-A037-19C9C2033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2976"/>
                <a:ext cx="528" cy="54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400">
                    <a:latin typeface="楷体_GB2312" pitchFamily="49" charset="-122"/>
                    <a:ea typeface="楷体_GB2312" pitchFamily="49" charset="-122"/>
                  </a:rPr>
                  <a:t>部属</a:t>
                </a:r>
                <a:r>
                  <a:rPr kumimoji="0" lang="en-US" altLang="zh-CN" sz="2400">
                    <a:latin typeface="楷体_GB2312" pitchFamily="49" charset="-122"/>
                    <a:ea typeface="楷体_GB2312" pitchFamily="49" charset="-122"/>
                  </a:rPr>
                  <a:t>F</a:t>
                </a:r>
              </a:p>
            </p:txBody>
          </p:sp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BF9007AE-64AD-4C1C-80D0-F9E57BEF1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3552"/>
                <a:ext cx="144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400">
                    <a:latin typeface="楷体_GB2312" pitchFamily="49" charset="-122"/>
                    <a:ea typeface="楷体_GB2312" pitchFamily="49" charset="-122"/>
                  </a:rPr>
                  <a:t>内团体</a:t>
                </a:r>
              </a:p>
            </p:txBody>
          </p:sp>
          <p:sp>
            <p:nvSpPr>
              <p:cNvPr id="23" name="Text Box 15">
                <a:extLst>
                  <a:ext uri="{FF2B5EF4-FFF2-40B4-BE49-F238E27FC236}">
                    <a16:creationId xmlns:a16="http://schemas.microsoft.com/office/drawing/2014/main" id="{543D23C7-830C-483B-A32E-D571BD4A3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3600"/>
                <a:ext cx="144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400">
                    <a:latin typeface="楷体_GB2312" pitchFamily="49" charset="-122"/>
                    <a:ea typeface="楷体_GB2312" pitchFamily="49" charset="-122"/>
                  </a:rPr>
                  <a:t>外团体</a:t>
                </a:r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1BBD7A28-D530-4440-B2CD-7011783EB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29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2D6C7728-7447-4A12-B7FC-FF370AD6D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12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4E237D2B-08FE-4483-BD98-566937ADF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0" cy="1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7C67BA51-F92E-4D28-B286-00BAB6526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160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6E757B62-3B82-4650-96F7-D7606FDF9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8" y="2160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1DAF0BFB-D8B4-4A89-B644-D09CF450C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16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86061754-3408-4070-9959-34ACA6203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1872"/>
                <a:ext cx="994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000">
                    <a:latin typeface="楷体_GB2312" pitchFamily="49" charset="-122"/>
                    <a:ea typeface="楷体_GB2312" pitchFamily="49" charset="-122"/>
                  </a:rPr>
                  <a:t>正式关系</a:t>
                </a:r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DE982D97-9E5A-495F-89C1-FB3202E5E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296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7ABC85BC-B52A-4B76-B193-CA477AA8E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1872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D4C71235-0C83-432E-B358-9393D7778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3E010896-FCCD-4898-B73F-F1853A110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0E2D9B05-5CC9-47D1-A78C-D9A0CBB52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016"/>
                <a:ext cx="0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342478E5-DF82-4165-8370-6F51CF44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Line 29">
                <a:extLst>
                  <a:ext uri="{FF2B5EF4-FFF2-40B4-BE49-F238E27FC236}">
                    <a16:creationId xmlns:a16="http://schemas.microsoft.com/office/drawing/2014/main" id="{1DA923B7-319A-40A1-8BE9-2F17F06F9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6" y="129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Line 30">
                <a:extLst>
                  <a:ext uri="{FF2B5EF4-FFF2-40B4-BE49-F238E27FC236}">
                    <a16:creationId xmlns:a16="http://schemas.microsoft.com/office/drawing/2014/main" id="{134462B1-5938-4259-AB14-3C250EC35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90578792-F819-44AA-9C04-FABA95A7F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016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Text Box 32">
                <a:extLst>
                  <a:ext uri="{FF2B5EF4-FFF2-40B4-BE49-F238E27FC236}">
                    <a16:creationId xmlns:a16="http://schemas.microsoft.com/office/drawing/2014/main" id="{9D7153FC-0A6D-4DAB-9A77-B7D7900B7A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52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000">
                    <a:latin typeface="楷体_GB2312" pitchFamily="49" charset="-122"/>
                    <a:ea typeface="楷体_GB2312" pitchFamily="49" charset="-122"/>
                  </a:rPr>
                  <a:t>信任</a:t>
                </a:r>
              </a:p>
            </p:txBody>
          </p:sp>
          <p:sp>
            <p:nvSpPr>
              <p:cNvPr id="41" name="Text Box 33">
                <a:extLst>
                  <a:ext uri="{FF2B5EF4-FFF2-40B4-BE49-F238E27FC236}">
                    <a16:creationId xmlns:a16="http://schemas.microsoft.com/office/drawing/2014/main" id="{BDA344AC-2C09-4CEC-A269-CD20E2CD3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160"/>
                <a:ext cx="96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000">
                    <a:latin typeface="楷体_GB2312" pitchFamily="49" charset="-122"/>
                    <a:ea typeface="楷体_GB2312" pitchFamily="49" charset="-122"/>
                  </a:rPr>
                  <a:t>高度互动</a:t>
                </a:r>
              </a:p>
            </p:txBody>
          </p:sp>
        </p:grpSp>
        <p:sp>
          <p:nvSpPr>
            <p:cNvPr id="11" name="Text Box 34">
              <a:extLst>
                <a:ext uri="{FF2B5EF4-FFF2-40B4-BE49-F238E27FC236}">
                  <a16:creationId xmlns:a16="http://schemas.microsoft.com/office/drawing/2014/main" id="{B2957DFA-6538-4069-9580-68556511E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488"/>
              <a:ext cx="144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CN" altLang="en-US" sz="2000">
                  <a:latin typeface="楷体_GB2312" pitchFamily="49" charset="-122"/>
                  <a:ea typeface="楷体_GB2312" pitchFamily="49" charset="-122"/>
                </a:rPr>
                <a:t>    非正式关系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33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2.4 </a:t>
            </a:r>
            <a:r>
              <a:rPr lang="zh-CN" altLang="en-US" sz="2400" b="1" spc="300" dirty="0">
                <a:solidFill>
                  <a:srgbClr val="064A91"/>
                </a:solidFill>
              </a:rPr>
              <a:t>工作特征：工作自由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5D96C8-9F1F-4EEF-86DE-527E63697BFB}"/>
              </a:ext>
            </a:extLst>
          </p:cNvPr>
          <p:cNvSpPr txBox="1">
            <a:spLocks noChangeArrowheads="1"/>
          </p:cNvSpPr>
          <p:nvPr/>
        </p:nvSpPr>
        <p:spPr>
          <a:xfrm>
            <a:off x="2479249" y="2541441"/>
            <a:ext cx="8026833" cy="2384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FF3300"/>
                </a:solidFill>
              </a:rPr>
              <a:t>您或您的同事愿意每天都处于严密监督和苛刻制度下工作吗？</a:t>
            </a:r>
            <a:r>
              <a:rPr lang="zh-CN" alt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7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3.1 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管理途径：激励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B8E883-3187-4871-B671-5EED8474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1924889"/>
            <a:ext cx="5564096" cy="44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55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300" dirty="0">
                <a:solidFill>
                  <a:srgbClr val="064A91"/>
                </a:solidFill>
              </a:rPr>
              <a:t>3.2 </a:t>
            </a:r>
            <a:r>
              <a:rPr lang="zh-CN" altLang="en-US" sz="2400" b="1" spc="300" dirty="0">
                <a:solidFill>
                  <a:srgbClr val="064A91"/>
                </a:solidFill>
              </a:rPr>
              <a:t>管理途径：团队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5D96C8-9F1F-4EEF-86DE-527E63697BFB}"/>
              </a:ext>
            </a:extLst>
          </p:cNvPr>
          <p:cNvSpPr txBox="1">
            <a:spLocks noChangeArrowheads="1"/>
          </p:cNvSpPr>
          <p:nvPr/>
        </p:nvSpPr>
        <p:spPr>
          <a:xfrm>
            <a:off x="-906888" y="2685871"/>
            <a:ext cx="7364837" cy="687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tx1"/>
              </a:buClr>
            </a:pPr>
            <a:r>
              <a:rPr lang="zh-CN" altLang="en-US" sz="3600" b="1" dirty="0">
                <a:solidFill>
                  <a:srgbClr val="FF3300"/>
                </a:solidFill>
              </a:rPr>
              <a:t>我们需要什么样的团队？</a:t>
            </a:r>
            <a:endParaRPr lang="zh-CN" altLang="en-US" sz="4400" dirty="0"/>
          </a:p>
        </p:txBody>
      </p:sp>
      <p:pic>
        <p:nvPicPr>
          <p:cNvPr id="7" name="Picture 6" descr="2008121623205487990">
            <a:extLst>
              <a:ext uri="{FF2B5EF4-FFF2-40B4-BE49-F238E27FC236}">
                <a16:creationId xmlns:a16="http://schemas.microsoft.com/office/drawing/2014/main" id="{9FEFE9FE-2B8D-4046-AB9E-8102C1E7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7" y="1795151"/>
            <a:ext cx="49688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064A91"/>
                </a:solidFill>
              </a:rPr>
              <a:t>管理效果：课外思考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第二部分：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5D96C8-9F1F-4EEF-86DE-527E63697BFB}"/>
              </a:ext>
            </a:extLst>
          </p:cNvPr>
          <p:cNvSpPr txBox="1">
            <a:spLocks noChangeArrowheads="1"/>
          </p:cNvSpPr>
          <p:nvPr/>
        </p:nvSpPr>
        <p:spPr>
          <a:xfrm>
            <a:off x="3089282" y="3049819"/>
            <a:ext cx="7416800" cy="2064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2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/>
              <a:t>您单位的管理效果怎样？</a:t>
            </a:r>
            <a:endParaRPr lang="en-US" altLang="zh-CN" sz="3600" b="1" dirty="0"/>
          </a:p>
          <a:p>
            <a:pPr marL="571500" indent="-571500" algn="l">
              <a:lnSpc>
                <a:spcPct val="2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/>
              <a:t>导致这样效果的主要原因有哪些？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773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86894" y="2590116"/>
            <a:ext cx="8500294" cy="16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+mn-ea"/>
              </a:rPr>
              <a:t>第三部分：</a:t>
            </a:r>
            <a:endParaRPr lang="en-US" altLang="zh-CN" sz="3600" b="1" dirty="0">
              <a:solidFill>
                <a:srgbClr val="00B0F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/>
              <a:t>职业角色：三乐中庸</a:t>
            </a:r>
            <a:endParaRPr lang="en-US" altLang="zh-CN" sz="3600" b="1" dirty="0">
              <a:solidFill>
                <a:srgbClr val="00B0F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53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064A91"/>
                </a:solidFill>
              </a:rPr>
              <a:t>职业角色：三乐中庸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第三部分：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0E465DE5-9766-4C31-A810-6398529A6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13" y="1448996"/>
            <a:ext cx="3316288" cy="3192462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/>
              <a:t>自己</a:t>
            </a:r>
            <a:endParaRPr lang="zh-CN" altLang="en-US" sz="2400" b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596310BE-D2C5-4B3E-9565-3F4748776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651" y="2361808"/>
            <a:ext cx="3233737" cy="3192463"/>
          </a:xfrm>
          <a:prstGeom prst="ellipse">
            <a:avLst/>
          </a:prstGeom>
          <a:solidFill>
            <a:srgbClr val="0070C0">
              <a:alpha val="63136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/>
              <a:t>家庭</a:t>
            </a: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A6309572-E86C-44C2-B10C-0A62C68E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576" y="2361808"/>
            <a:ext cx="3316287" cy="3192463"/>
          </a:xfrm>
          <a:prstGeom prst="ellipse">
            <a:avLst/>
          </a:prstGeom>
          <a:solidFill>
            <a:srgbClr val="FFFF00">
              <a:alpha val="63136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/>
              <a:t> </a:t>
            </a:r>
            <a:r>
              <a:rPr lang="zh-CN" altLang="en-US" sz="3600"/>
              <a:t>事业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C69140C-E4AC-473C-B288-1E02E00C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13" y="3250808"/>
            <a:ext cx="12922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8800" dirty="0">
                <a:solidFill>
                  <a:srgbClr val="FF0000"/>
                </a:solidFill>
                <a:ea typeface="华文楷体" panose="02010600040101010101" pitchFamily="2" charset="-122"/>
              </a:rPr>
              <a:t>爱</a:t>
            </a:r>
          </a:p>
        </p:txBody>
      </p:sp>
    </p:spTree>
    <p:extLst>
      <p:ext uri="{BB962C8B-B14F-4D97-AF65-F5344CB8AC3E}">
        <p14:creationId xmlns:p14="http://schemas.microsoft.com/office/powerpoint/2010/main" val="19638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3646" y="133348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064A91"/>
                </a:solidFill>
              </a:rPr>
              <a:t>课外思考</a:t>
            </a:r>
            <a:endParaRPr lang="en-US" altLang="zh-CN" sz="2400" b="1" spc="300" dirty="0">
              <a:solidFill>
                <a:srgbClr val="064A9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第三部分：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09D1ED-5433-46F7-93FF-1EF3C63E54E7}"/>
              </a:ext>
            </a:extLst>
          </p:cNvPr>
          <p:cNvSpPr/>
          <p:nvPr/>
        </p:nvSpPr>
        <p:spPr>
          <a:xfrm>
            <a:off x="890866" y="2288222"/>
            <a:ext cx="8998226" cy="2356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250000"/>
              </a:lnSpc>
            </a:pPr>
            <a:r>
              <a:rPr lang="zh-CN" altLang="en-US" sz="3200" kern="1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您现在处于职业生涯哪个阶段？</a:t>
            </a:r>
            <a:endParaRPr lang="en-US" altLang="zh-CN" sz="3200" kern="100" dirty="0">
              <a:solidFill>
                <a:srgbClr val="064A91"/>
              </a:solidFill>
              <a:latin typeface="+mn-ea"/>
              <a:cs typeface="Times New Roman" panose="02020603050405020304" pitchFamily="18" charset="0"/>
            </a:endParaRPr>
          </a:p>
          <a:p>
            <a:pPr indent="304800">
              <a:lnSpc>
                <a:spcPct val="250000"/>
              </a:lnSpc>
            </a:pPr>
            <a:r>
              <a:rPr lang="zh-CN" altLang="en-US" sz="3200" kern="1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您在多大程度上实现了三乐中庸？</a:t>
            </a:r>
            <a:endParaRPr lang="en-US" altLang="zh-CN" sz="32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04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2409413" y="55576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《基于行动的研究能力课程》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92" y="1377696"/>
            <a:ext cx="3493008" cy="54803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246" y="460548"/>
            <a:ext cx="2476500" cy="368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6" y="53314"/>
            <a:ext cx="2403914" cy="85320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F28AB23-8B26-44FD-AF4F-7B72B372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1500188"/>
            <a:ext cx="81248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81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2"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5400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教育领导者既是</a:t>
            </a:r>
            <a:r>
              <a:rPr lang="zh-CN" altLang="en-US" sz="6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科学家，也</a:t>
            </a:r>
            <a:r>
              <a:rPr lang="zh-CN" altLang="en-US" sz="5400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lang="zh-CN" altLang="en-US" sz="6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艺术家</a:t>
            </a:r>
            <a:r>
              <a:rPr lang="en-US" altLang="zh-CN" sz="5400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!</a:t>
            </a:r>
          </a:p>
          <a:p>
            <a:pPr lvl="2"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5400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2"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5400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13786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92" y="1377696"/>
            <a:ext cx="3493008" cy="54803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887664F-F321-4A12-8782-D490A483A33D}"/>
              </a:ext>
            </a:extLst>
          </p:cNvPr>
          <p:cNvSpPr txBox="1"/>
          <p:nvPr/>
        </p:nvSpPr>
        <p:spPr>
          <a:xfrm>
            <a:off x="2334761" y="2253257"/>
            <a:ext cx="6466707" cy="25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+mn-ea"/>
              </a:rPr>
              <a:t>一、内容概述</a:t>
            </a:r>
            <a:endParaRPr lang="en-US" altLang="zh-CN" sz="36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二、学习目标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三、学习内容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486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一、内容概述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AD9437-DB5B-4B34-A2BA-AD64B6451194}"/>
              </a:ext>
            </a:extLst>
          </p:cNvPr>
          <p:cNvSpPr/>
          <p:nvPr/>
        </p:nvSpPr>
        <p:spPr>
          <a:xfrm>
            <a:off x="1409984" y="2272805"/>
            <a:ext cx="10187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r>
              <a:rPr lang="zh-CN" altLang="en-US" sz="3200" b="1" kern="100" spc="300" dirty="0">
                <a:solidFill>
                  <a:srgbClr val="064A91"/>
                </a:solidFill>
                <a:latin typeface="+mn-ea"/>
                <a:cs typeface="Times New Roman" panose="02020603050405020304" pitchFamily="18" charset="0"/>
              </a:rPr>
              <a:t>本课程以教育领导者的三个角色为切入点，讲授教育领导者的领导力。首先是教师角色，从教师的使命和教育目标两个方面阐述其中的教育领导力；接着是管理角色，从管理的理念、管理效果和管理途径三个方面阐述教育领导力的本质；最后从职业的三个角色讨论教育领导者在职业中的定位和发展。</a:t>
            </a:r>
            <a:endParaRPr lang="en-US" altLang="zh-CN" sz="32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92" y="1377696"/>
            <a:ext cx="3493008" cy="54803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887664F-F321-4A12-8782-D490A483A33D}"/>
              </a:ext>
            </a:extLst>
          </p:cNvPr>
          <p:cNvSpPr txBox="1"/>
          <p:nvPr/>
        </p:nvSpPr>
        <p:spPr>
          <a:xfrm>
            <a:off x="2232285" y="2178561"/>
            <a:ext cx="6466707" cy="25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一、内容概述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+mn-ea"/>
              </a:rPr>
              <a:t>二、学习目标</a:t>
            </a:r>
            <a:endParaRPr lang="en-US" altLang="zh-CN" sz="36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三、学习内容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348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二、学习目标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AD9437-DB5B-4B34-A2BA-AD64B6451194}"/>
              </a:ext>
            </a:extLst>
          </p:cNvPr>
          <p:cNvSpPr/>
          <p:nvPr/>
        </p:nvSpPr>
        <p:spPr>
          <a:xfrm>
            <a:off x="1596887" y="2216254"/>
            <a:ext cx="8998226" cy="250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3600" b="1" spc="300" dirty="0">
                <a:solidFill>
                  <a:srgbClr val="064A91"/>
                </a:solidFill>
              </a:rPr>
              <a:t>通过讨论式的讲授，引起教育领导者的自我反思，明确教育领导力的来源，把握教育领导力的提升路径。</a:t>
            </a:r>
            <a:endParaRPr lang="en-US" altLang="zh-CN" sz="3600" b="1" spc="300" dirty="0">
              <a:solidFill>
                <a:srgbClr val="064A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92" y="1377696"/>
            <a:ext cx="3493008" cy="54803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887664F-F321-4A12-8782-D490A483A33D}"/>
              </a:ext>
            </a:extLst>
          </p:cNvPr>
          <p:cNvSpPr txBox="1"/>
          <p:nvPr/>
        </p:nvSpPr>
        <p:spPr>
          <a:xfrm>
            <a:off x="2232285" y="2346818"/>
            <a:ext cx="6466707" cy="25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一、内容概述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二、学习目标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+mn-ea"/>
              </a:rPr>
              <a:t>三、学习内容</a:t>
            </a:r>
            <a:endParaRPr lang="en-US" altLang="zh-CN" sz="3600" b="1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284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1019044" y="318757"/>
            <a:ext cx="5003934" cy="79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三、学习内容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5D15AD-7F1D-4B19-BE2F-56128E8697DF}"/>
              </a:ext>
            </a:extLst>
          </p:cNvPr>
          <p:cNvSpPr txBox="1"/>
          <p:nvPr/>
        </p:nvSpPr>
        <p:spPr>
          <a:xfrm>
            <a:off x="2334761" y="2178561"/>
            <a:ext cx="7749039" cy="25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+mn-ea"/>
              </a:rPr>
              <a:t>一、</a:t>
            </a:r>
            <a:r>
              <a:rPr lang="zh-CN" altLang="en-US" sz="3600" b="1" dirty="0"/>
              <a:t>教师角色：教师使命、教育目的</a:t>
            </a:r>
            <a:endParaRPr lang="en-US" altLang="zh-CN" sz="36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二、</a:t>
            </a:r>
            <a:r>
              <a:rPr lang="zh-CN" altLang="en-US" sz="3600" b="1" dirty="0"/>
              <a:t>管理角色：理念、效果、途径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三、</a:t>
            </a:r>
            <a:r>
              <a:rPr lang="zh-CN" altLang="en-US" sz="3600" b="1" dirty="0"/>
              <a:t>职业角色：三乐中庸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488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97894" y="2590116"/>
            <a:ext cx="8905106" cy="83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+mn-ea"/>
              </a:rPr>
              <a:t>第一部分：</a:t>
            </a:r>
            <a:r>
              <a:rPr lang="zh-CN" altLang="en-US" sz="3600" b="1" dirty="0"/>
              <a:t>教师角色：教师使命、教育目的</a:t>
            </a:r>
            <a:endParaRPr lang="en-US" altLang="zh-CN" sz="3600" b="1" dirty="0">
              <a:solidFill>
                <a:srgbClr val="00B0F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6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947</Words>
  <Application>Microsoft Office PowerPoint</Application>
  <PresentationFormat>宽屏</PresentationFormat>
  <Paragraphs>197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等线</vt:lpstr>
      <vt:lpstr>等线</vt:lpstr>
      <vt:lpstr>DengXian Light</vt:lpstr>
      <vt:lpstr>华文楷体</vt:lpstr>
      <vt:lpstr>楷体_GB2312</vt:lpstr>
      <vt:lpstr>隶书</vt:lpstr>
      <vt:lpstr>宋体</vt:lpstr>
      <vt:lpstr>Arial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Windows User</cp:lastModifiedBy>
  <cp:revision>89</cp:revision>
  <dcterms:created xsi:type="dcterms:W3CDTF">2020-04-23T05:44:59Z</dcterms:created>
  <dcterms:modified xsi:type="dcterms:W3CDTF">2020-07-07T16:13:23Z</dcterms:modified>
</cp:coreProperties>
</file>