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DengXian"/>
        <a:ea typeface="DengXian"/>
        <a:cs typeface="DengXian"/>
        <a:sym typeface="DengXian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DengXian"/>
        <a:ea typeface="DengXian"/>
        <a:cs typeface="DengXian"/>
        <a:sym typeface="DengXian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DengXian"/>
        <a:ea typeface="DengXian"/>
        <a:cs typeface="DengXian"/>
        <a:sym typeface="DengXian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DengXian"/>
        <a:ea typeface="DengXian"/>
        <a:cs typeface="DengXian"/>
        <a:sym typeface="DengXian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DengXian"/>
        <a:ea typeface="DengXian"/>
        <a:cs typeface="DengXian"/>
        <a:sym typeface="DengXian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DengXian"/>
        <a:ea typeface="DengXian"/>
        <a:cs typeface="DengXian"/>
        <a:sym typeface="DengXian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DengXian"/>
        <a:ea typeface="DengXian"/>
        <a:cs typeface="DengXian"/>
        <a:sym typeface="DengXian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DengXian"/>
        <a:ea typeface="DengXian"/>
        <a:cs typeface="DengXian"/>
        <a:sym typeface="DengXian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DengXian"/>
        <a:ea typeface="DengXian"/>
        <a:cs typeface="DengXian"/>
        <a:sym typeface="DengXian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ff">
        <a:font>
          <a:latin typeface="DengXian"/>
          <a:ea typeface="DengXian"/>
          <a:cs typeface="DengXi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4E4"/>
          </a:solidFill>
        </a:fill>
      </a:tcStyle>
    </a:wholeTbl>
    <a:band2H>
      <a:tcTxStyle b="def" i="def"/>
      <a:tcStyle>
        <a:tcBdr/>
        <a:fill>
          <a:solidFill>
            <a:srgbClr val="F2F2F2"/>
          </a:solidFill>
        </a:fill>
      </a:tcStyle>
    </a:band2H>
    <a:firstCol>
      <a:tcTxStyle b="on" i="off">
        <a:font>
          <a:latin typeface="DengXian"/>
          <a:ea typeface="DengXian"/>
          <a:cs typeface="DengXi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DengXian"/>
          <a:ea typeface="DengXian"/>
          <a:cs typeface="DengXi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DengXian"/>
          <a:ea typeface="DengXian"/>
          <a:cs typeface="DengXi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DengXian"/>
          <a:ea typeface="DengXian"/>
          <a:cs typeface="DengXi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>
          <a:latin typeface="DengXian"/>
          <a:ea typeface="DengXian"/>
          <a:cs typeface="DengXi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DengXian"/>
          <a:ea typeface="DengXian"/>
          <a:cs typeface="DengXi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DengXian"/>
          <a:ea typeface="DengXian"/>
          <a:cs typeface="DengXi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DengXian"/>
          <a:ea typeface="DengXian"/>
          <a:cs typeface="DengXi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DengXian"/>
          <a:ea typeface="DengXian"/>
          <a:cs typeface="DengXi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DengXian"/>
          <a:ea typeface="DengXian"/>
          <a:cs typeface="DengXi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DengXian"/>
          <a:ea typeface="DengXian"/>
          <a:cs typeface="DengXi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DengXian"/>
          <a:ea typeface="DengXian"/>
          <a:cs typeface="DengXi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DengXian"/>
          <a:ea typeface="DengXian"/>
          <a:cs typeface="DengXi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DengXian"/>
          <a:ea typeface="DengXian"/>
          <a:cs typeface="DengXi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DengXian"/>
          <a:ea typeface="DengXian"/>
          <a:cs typeface="DengXi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DengXian"/>
          <a:ea typeface="DengXian"/>
          <a:cs typeface="DengXi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DengXian"/>
          <a:ea typeface="DengXian"/>
          <a:cs typeface="DengXi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DengXian"/>
          <a:ea typeface="DengXian"/>
          <a:cs typeface="DengXi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DengXian"/>
          <a:ea typeface="DengXian"/>
          <a:cs typeface="DengXi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DengXian"/>
          <a:ea typeface="DengXian"/>
          <a:cs typeface="DengXi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DengXian"/>
          <a:ea typeface="DengXian"/>
          <a:cs typeface="DengXi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DengXian"/>
          <a:ea typeface="DengXian"/>
          <a:cs typeface="DengXi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DengXian"/>
          <a:ea typeface="DengXian"/>
          <a:cs typeface="DengXi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0" name="Shape 11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等线"/>
      </a:defRPr>
    </a:lvl1pPr>
    <a:lvl2pPr indent="228600" latinLnBrk="0">
      <a:defRPr sz="1200">
        <a:latin typeface="+mj-lt"/>
        <a:ea typeface="+mj-ea"/>
        <a:cs typeface="+mj-cs"/>
        <a:sym typeface="等线"/>
      </a:defRPr>
    </a:lvl2pPr>
    <a:lvl3pPr indent="457200" latinLnBrk="0">
      <a:defRPr sz="1200">
        <a:latin typeface="+mj-lt"/>
        <a:ea typeface="+mj-ea"/>
        <a:cs typeface="+mj-cs"/>
        <a:sym typeface="等线"/>
      </a:defRPr>
    </a:lvl3pPr>
    <a:lvl4pPr indent="685800" latinLnBrk="0">
      <a:defRPr sz="1200">
        <a:latin typeface="+mj-lt"/>
        <a:ea typeface="+mj-ea"/>
        <a:cs typeface="+mj-cs"/>
        <a:sym typeface="等线"/>
      </a:defRPr>
    </a:lvl4pPr>
    <a:lvl5pPr indent="914400" latinLnBrk="0">
      <a:defRPr sz="1200">
        <a:latin typeface="+mj-lt"/>
        <a:ea typeface="+mj-ea"/>
        <a:cs typeface="+mj-cs"/>
        <a:sym typeface="等线"/>
      </a:defRPr>
    </a:lvl5pPr>
    <a:lvl6pPr indent="1143000" latinLnBrk="0">
      <a:defRPr sz="1200">
        <a:latin typeface="+mj-lt"/>
        <a:ea typeface="+mj-ea"/>
        <a:cs typeface="+mj-cs"/>
        <a:sym typeface="等线"/>
      </a:defRPr>
    </a:lvl6pPr>
    <a:lvl7pPr indent="1371600" latinLnBrk="0">
      <a:defRPr sz="1200">
        <a:latin typeface="+mj-lt"/>
        <a:ea typeface="+mj-ea"/>
        <a:cs typeface="+mj-cs"/>
        <a:sym typeface="等线"/>
      </a:defRPr>
    </a:lvl7pPr>
    <a:lvl8pPr indent="1600200" latinLnBrk="0">
      <a:defRPr sz="1200">
        <a:latin typeface="+mj-lt"/>
        <a:ea typeface="+mj-ea"/>
        <a:cs typeface="+mj-cs"/>
        <a:sym typeface="等线"/>
      </a:defRPr>
    </a:lvl8pPr>
    <a:lvl9pPr indent="1828800" latinLnBrk="0">
      <a:defRPr sz="1200">
        <a:latin typeface="+mj-lt"/>
        <a:ea typeface="+mj-ea"/>
        <a:cs typeface="+mj-cs"/>
        <a:sym typeface="等线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文本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标题文本</a:t>
            </a:r>
          </a:p>
        </p:txBody>
      </p:sp>
      <p:sp>
        <p:nvSpPr>
          <p:cNvPr id="12" name="正文级别 1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93" name="正文级别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94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标题文本"/>
          <p:cNvSpPr txBox="1"/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102" name="正文级别 1…"/>
          <p:cNvSpPr txBox="1"/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03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21" name="正文级别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2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标题文本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标题文本</a:t>
            </a:r>
          </a:p>
        </p:txBody>
      </p:sp>
      <p:sp>
        <p:nvSpPr>
          <p:cNvPr id="30" name="正文级别 1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3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39" name="正文级别 1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0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标题文本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48" name="正文级别 1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9" name="文本占位符 4"/>
          <p:cNvSpPr/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0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58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标题文本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标题文本</a:t>
            </a:r>
          </a:p>
        </p:txBody>
      </p:sp>
      <p:sp>
        <p:nvSpPr>
          <p:cNvPr id="73" name="正文级别 1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4" name="文本占位符 3"/>
          <p:cNvSpPr/>
          <p:nvPr>
            <p:ph type="body" sz="quarter" idx="13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标题文本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标题文本</a:t>
            </a:r>
          </a:p>
        </p:txBody>
      </p:sp>
      <p:sp>
        <p:nvSpPr>
          <p:cNvPr id="83" name="图片占位符 2"/>
          <p:cNvSpPr/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正文级别 1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85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文本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标题文本</a:t>
            </a:r>
          </a:p>
        </p:txBody>
      </p:sp>
      <p:sp>
        <p:nvSpPr>
          <p:cNvPr id="3" name="正文级别 1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幻灯片编号"/>
          <p:cNvSpPr txBox="1"/>
          <p:nvPr>
            <p:ph type="sldNum" sz="quarter" idx="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DengXian Light"/>
          <a:ea typeface="DengXian Light"/>
          <a:cs typeface="DengXian Light"/>
          <a:sym typeface="DengXian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DengXian Light"/>
          <a:ea typeface="DengXian Light"/>
          <a:cs typeface="DengXian Light"/>
          <a:sym typeface="DengXian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DengXian Light"/>
          <a:ea typeface="DengXian Light"/>
          <a:cs typeface="DengXian Light"/>
          <a:sym typeface="DengXian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DengXian Light"/>
          <a:ea typeface="DengXian Light"/>
          <a:cs typeface="DengXian Light"/>
          <a:sym typeface="DengXian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DengXian Light"/>
          <a:ea typeface="DengXian Light"/>
          <a:cs typeface="DengXian Light"/>
          <a:sym typeface="DengXian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DengXian Light"/>
          <a:ea typeface="DengXian Light"/>
          <a:cs typeface="DengXian Light"/>
          <a:sym typeface="DengXian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DengXian Light"/>
          <a:ea typeface="DengXian Light"/>
          <a:cs typeface="DengXian Light"/>
          <a:sym typeface="DengXian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DengXian Light"/>
          <a:ea typeface="DengXian Light"/>
          <a:cs typeface="DengXian Light"/>
          <a:sym typeface="DengXian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DengXian Light"/>
          <a:ea typeface="DengXian Light"/>
          <a:cs typeface="DengXian Light"/>
          <a:sym typeface="DengXian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DengXian"/>
          <a:ea typeface="DengXian"/>
          <a:cs typeface="DengXian"/>
          <a:sym typeface="DengXian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DengXian"/>
          <a:ea typeface="DengXian"/>
          <a:cs typeface="DengXian"/>
          <a:sym typeface="DengXian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DengXian"/>
          <a:ea typeface="DengXian"/>
          <a:cs typeface="DengXian"/>
          <a:sym typeface="DengXian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DengXian"/>
          <a:ea typeface="DengXian"/>
          <a:cs typeface="DengXian"/>
          <a:sym typeface="DengXian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DengXian"/>
          <a:ea typeface="DengXian"/>
          <a:cs typeface="DengXian"/>
          <a:sym typeface="DengXian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DengXian"/>
          <a:ea typeface="DengXian"/>
          <a:cs typeface="DengXian"/>
          <a:sym typeface="DengXian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DengXian"/>
          <a:ea typeface="DengXian"/>
          <a:cs typeface="DengXian"/>
          <a:sym typeface="DengXian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DengXian"/>
          <a:ea typeface="DengXian"/>
          <a:cs typeface="DengXian"/>
          <a:sym typeface="DengXian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DengXian"/>
          <a:ea typeface="DengXian"/>
          <a:cs typeface="DengXian"/>
          <a:sym typeface="DengXian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engXian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engXian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engXian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engXian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engXian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engXian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engXian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engXian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engXian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2.gif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1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2.jpeg"/><Relationship Id="rId4" Type="http://schemas.openxmlformats.org/officeDocument/2006/relationships/image" Target="../media/image1.gif"/><Relationship Id="rId5" Type="http://schemas.openxmlformats.org/officeDocument/2006/relationships/image" Target="../media/image3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副标题 2"/>
          <p:cNvSpPr txBox="1"/>
          <p:nvPr>
            <p:ph type="subTitle" sz="quarter" idx="1"/>
          </p:nvPr>
        </p:nvSpPr>
        <p:spPr>
          <a:xfrm>
            <a:off x="878292" y="4233881"/>
            <a:ext cx="6946460" cy="1340538"/>
          </a:xfrm>
          <a:prstGeom prst="rect">
            <a:avLst/>
          </a:prstGeom>
        </p:spPr>
        <p:txBody>
          <a:bodyPr/>
          <a:lstStyle/>
          <a:p>
            <a:pPr algn="l">
              <a:defRPr b="1" sz="2000">
                <a:solidFill>
                  <a:srgbClr val="064A91"/>
                </a:solidFill>
              </a:defRPr>
            </a:pPr>
            <a:r>
              <a:t>授课教师：吴洪健</a:t>
            </a:r>
          </a:p>
          <a:p>
            <a:pPr algn="l">
              <a:defRPr sz="1800">
                <a:solidFill>
                  <a:srgbClr val="064A91"/>
                </a:solidFill>
              </a:defRPr>
            </a:pPr>
            <a:r>
              <a:t>教育部普通高等学校人文社会科学重点研究基地</a:t>
            </a:r>
          </a:p>
          <a:p>
            <a:pPr algn="l">
              <a:spcBef>
                <a:spcPts val="600"/>
              </a:spcBef>
              <a:defRPr sz="1800">
                <a:solidFill>
                  <a:srgbClr val="064A91"/>
                </a:solidFill>
              </a:defRPr>
            </a:pPr>
            <a:r>
              <a:t>北京师范大学教师教育研究中心    </a:t>
            </a:r>
          </a:p>
        </p:txBody>
      </p:sp>
      <p:sp>
        <p:nvSpPr>
          <p:cNvPr id="113" name="矩形 33"/>
          <p:cNvSpPr txBox="1"/>
          <p:nvPr/>
        </p:nvSpPr>
        <p:spPr>
          <a:xfrm>
            <a:off x="878292" y="6410276"/>
            <a:ext cx="3406141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solidFill>
                  <a:srgbClr val="FFFFFF"/>
                </a:solidFill>
              </a:defRPr>
            </a:lvl1pPr>
          </a:lstStyle>
          <a:p>
            <a:pPr/>
            <a:r>
              <a:t>《基于行动的研究能力课程》</a:t>
            </a:r>
          </a:p>
        </p:txBody>
      </p:sp>
      <p:pic>
        <p:nvPicPr>
          <p:cNvPr id="114" name="图片 8" descr="图片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07245" y="460548"/>
            <a:ext cx="2476501" cy="368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图片 7" descr="图片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98992" y="1377696"/>
            <a:ext cx="3493009" cy="54803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图片 1" descr="图片 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4528" y="69789"/>
            <a:ext cx="2403914" cy="853204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把握规律，科学育人"/>
          <p:cNvSpPr txBox="1"/>
          <p:nvPr/>
        </p:nvSpPr>
        <p:spPr>
          <a:xfrm>
            <a:off x="1160986" y="1894078"/>
            <a:ext cx="8207376" cy="960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>
              <a:lnSpc>
                <a:spcPct val="90000"/>
              </a:lnSpc>
              <a:defRPr b="1" spc="300" sz="4400">
                <a:solidFill>
                  <a:srgbClr val="064A91"/>
                </a:solidFill>
              </a:defRPr>
            </a:lvl1pPr>
          </a:lstStyle>
          <a:p>
            <a:pPr/>
            <a:r>
              <a:t>与家长沟通的焦点解决策略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图片 13" descr="图片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幻灯片编号"/>
          <p:cNvSpPr txBox="1"/>
          <p:nvPr>
            <p:ph type="sldNum" sz="quarter" idx="4294967295"/>
          </p:nvPr>
        </p:nvSpPr>
        <p:spPr>
          <a:xfrm>
            <a:off x="4448504" y="6524625"/>
            <a:ext cx="245404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83" name="图片 1" descr="图片 1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78150" y="1320800"/>
            <a:ext cx="5997575" cy="5429885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一、从家校沟通中的“问题思维”到“解决视角”"/>
          <p:cNvSpPr txBox="1"/>
          <p:nvPr/>
        </p:nvSpPr>
        <p:spPr>
          <a:xfrm>
            <a:off x="615300" y="274321"/>
            <a:ext cx="8252460" cy="662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defRPr b="1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一、从家校沟通中的“问题思维”到“解决视角”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72104" y="1130300"/>
            <a:ext cx="4841242" cy="5727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56079" y="1372235"/>
            <a:ext cx="7827011" cy="52971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图片 13" descr="图片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幻灯片编号"/>
          <p:cNvSpPr txBox="1"/>
          <p:nvPr>
            <p:ph type="sldNum" sz="quarter" idx="4294967295"/>
          </p:nvPr>
        </p:nvSpPr>
        <p:spPr>
          <a:xfrm>
            <a:off x="4453186" y="6524625"/>
            <a:ext cx="236040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90" name="一、从家校沟通中的“问题思维”到“解决视角”"/>
          <p:cNvSpPr txBox="1"/>
          <p:nvPr/>
        </p:nvSpPr>
        <p:spPr>
          <a:xfrm>
            <a:off x="615300" y="274321"/>
            <a:ext cx="8252460" cy="662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defRPr b="1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一、从家校沟通中的“问题思维”到“解决视角”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图片 13" descr="图片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幻灯片编号"/>
          <p:cNvSpPr txBox="1"/>
          <p:nvPr>
            <p:ph type="sldNum" sz="quarter" idx="4294967295"/>
          </p:nvPr>
        </p:nvSpPr>
        <p:spPr>
          <a:xfrm>
            <a:off x="4448504" y="6524625"/>
            <a:ext cx="245404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94" name="箭头"/>
          <p:cNvSpPr/>
          <p:nvPr/>
        </p:nvSpPr>
        <p:spPr>
          <a:xfrm>
            <a:off x="4400550" y="4511040"/>
            <a:ext cx="2159000" cy="892176"/>
          </a:xfrm>
          <a:prstGeom prst="rightArrow">
            <a:avLst>
              <a:gd name="adj1" fmla="val 32000"/>
              <a:gd name="adj2" fmla="val 84299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5" name="TextBox 28"/>
          <p:cNvSpPr txBox="1"/>
          <p:nvPr/>
        </p:nvSpPr>
        <p:spPr>
          <a:xfrm>
            <a:off x="6856728" y="2833030"/>
            <a:ext cx="3621599" cy="3825253"/>
          </a:xfrm>
          <a:prstGeom prst="rect">
            <a:avLst/>
          </a:prstGeom>
          <a:gradFill>
            <a:gsLst>
              <a:gs pos="0">
                <a:srgbClr val="BCF6A4"/>
              </a:gs>
              <a:gs pos="35000">
                <a:srgbClr val="D0F8BF"/>
              </a:gs>
              <a:gs pos="100000">
                <a:srgbClr val="ECFDE5"/>
              </a:gs>
            </a:gsLst>
            <a:lin ang="162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26" tIns="45726" rIns="45726" bIns="45726">
            <a:spAutoFit/>
          </a:bodyPr>
          <a:lstStyle/>
          <a:p>
            <a:pPr marL="762000" indent="-762000">
              <a:lnSpc>
                <a:spcPct val="150000"/>
              </a:lnSpc>
              <a:buSzPct val="100000"/>
              <a:buFont typeface="Helvetica"/>
              <a:buChar char="✓"/>
              <a:defRPr sz="3000">
                <a:solidFill>
                  <a:srgbClr val="0433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在意孩子表现</a:t>
            </a:r>
          </a:p>
          <a:p>
            <a:pPr marL="762000" indent="-762000">
              <a:lnSpc>
                <a:spcPct val="150000"/>
              </a:lnSpc>
              <a:buSzPct val="100000"/>
              <a:buFont typeface="Helvetica"/>
              <a:buChar char="✓"/>
              <a:defRPr sz="3000">
                <a:solidFill>
                  <a:srgbClr val="0433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边界感好</a:t>
            </a:r>
          </a:p>
          <a:p>
            <a:pPr marL="762000" indent="-762000">
              <a:lnSpc>
                <a:spcPct val="150000"/>
              </a:lnSpc>
              <a:buSzPct val="100000"/>
              <a:buFont typeface="Helvetica"/>
              <a:buChar char="✓"/>
              <a:defRPr sz="3000">
                <a:solidFill>
                  <a:srgbClr val="0433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有思考</a:t>
            </a:r>
          </a:p>
          <a:p>
            <a:pPr marL="762000" indent="-762000">
              <a:lnSpc>
                <a:spcPct val="150000"/>
              </a:lnSpc>
              <a:buSzPct val="100000"/>
              <a:buFont typeface="Helvetica"/>
              <a:buChar char="✓"/>
              <a:defRPr sz="3000">
                <a:solidFill>
                  <a:srgbClr val="0433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希望做的更好</a:t>
            </a:r>
          </a:p>
          <a:p>
            <a:pPr marL="762000" indent="-762000">
              <a:lnSpc>
                <a:spcPct val="150000"/>
              </a:lnSpc>
              <a:buSzPct val="100000"/>
              <a:buFont typeface="Helvetica"/>
              <a:buChar char="✓"/>
              <a:defRPr sz="3000">
                <a:solidFill>
                  <a:srgbClr val="0433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希望能指导孩子 </a:t>
            </a:r>
          </a:p>
        </p:txBody>
      </p:sp>
      <p:sp>
        <p:nvSpPr>
          <p:cNvPr id="196" name="TextBox 28"/>
          <p:cNvSpPr txBox="1"/>
          <p:nvPr/>
        </p:nvSpPr>
        <p:spPr>
          <a:xfrm>
            <a:off x="1285250" y="2833030"/>
            <a:ext cx="2818122" cy="3825253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26" tIns="45726" rIns="45726" bIns="45726">
            <a:spAutoFit/>
          </a:bodyPr>
          <a:lstStyle/>
          <a:p>
            <a:pPr marL="762000" indent="-762000">
              <a:lnSpc>
                <a:spcPct val="150000"/>
              </a:lnSpc>
              <a:buSzPct val="100000"/>
              <a:buFont typeface="Helvetica"/>
              <a:buChar char="✓"/>
              <a:defRPr sz="3000">
                <a:solidFill>
                  <a:srgbClr val="0433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家长焦虑</a:t>
            </a:r>
          </a:p>
          <a:p>
            <a:pPr marL="762000" indent="-762000">
              <a:lnSpc>
                <a:spcPct val="150000"/>
              </a:lnSpc>
              <a:buSzPct val="100000"/>
              <a:buFont typeface="Helvetica"/>
              <a:buChar char="✓"/>
              <a:defRPr sz="3000">
                <a:solidFill>
                  <a:srgbClr val="0433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很少回应</a:t>
            </a:r>
          </a:p>
          <a:p>
            <a:pPr marL="762000" indent="-762000">
              <a:lnSpc>
                <a:spcPct val="150000"/>
              </a:lnSpc>
              <a:buSzPct val="100000"/>
              <a:buFont typeface="Helvetica"/>
              <a:buChar char="✓"/>
              <a:defRPr sz="3000">
                <a:solidFill>
                  <a:srgbClr val="0433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负面质疑</a:t>
            </a:r>
          </a:p>
          <a:p>
            <a:pPr marL="762000" indent="-762000">
              <a:lnSpc>
                <a:spcPct val="150000"/>
              </a:lnSpc>
              <a:buSzPct val="100000"/>
              <a:buFont typeface="Helvetica"/>
              <a:buChar char="✓"/>
              <a:defRPr sz="3000">
                <a:solidFill>
                  <a:srgbClr val="0433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要求过度</a:t>
            </a:r>
          </a:p>
          <a:p>
            <a:pPr marL="762000" indent="-762000">
              <a:lnSpc>
                <a:spcPct val="150000"/>
              </a:lnSpc>
              <a:buSzPct val="100000"/>
              <a:buFont typeface="Helvetica"/>
              <a:buChar char="✓"/>
              <a:defRPr sz="3000">
                <a:solidFill>
                  <a:srgbClr val="0433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说了做不到</a:t>
            </a:r>
          </a:p>
        </p:txBody>
      </p:sp>
      <p:grpSp>
        <p:nvGrpSpPr>
          <p:cNvPr id="199" name="“问题”"/>
          <p:cNvGrpSpPr/>
          <p:nvPr/>
        </p:nvGrpSpPr>
        <p:grpSpPr>
          <a:xfrm>
            <a:off x="1297944" y="2202325"/>
            <a:ext cx="2792733" cy="602617"/>
            <a:chOff x="0" y="0"/>
            <a:chExt cx="2792731" cy="602615"/>
          </a:xfrm>
        </p:grpSpPr>
        <p:sp>
          <p:nvSpPr>
            <p:cNvPr id="197" name="圆角矩形"/>
            <p:cNvSpPr/>
            <p:nvPr/>
          </p:nvSpPr>
          <p:spPr>
            <a:xfrm>
              <a:off x="0" y="0"/>
              <a:ext cx="2792732" cy="602616"/>
            </a:xfrm>
            <a:prstGeom prst="roundRect">
              <a:avLst>
                <a:gd name="adj" fmla="val 29262"/>
              </a:avLst>
            </a:prstGeom>
            <a:solidFill>
              <a:schemeClr val="accent3"/>
            </a:solidFill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8" name="“问题”"/>
            <p:cNvSpPr txBox="1"/>
            <p:nvPr/>
          </p:nvSpPr>
          <p:spPr>
            <a:xfrm>
              <a:off x="55795" y="46039"/>
              <a:ext cx="2681140" cy="5105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r>
                <a:t>        </a:t>
              </a:r>
              <a:r>
                <a:rPr sz="2400"/>
                <a:t>   </a:t>
              </a:r>
              <a:r>
                <a:rPr sz="2400">
                  <a:solidFill>
                    <a:srgbClr val="000000"/>
                  </a:solidFill>
                  <a:effectLst>
                    <a:outerShdw sx="100000" sy="100000" kx="0" ky="0" algn="b" rotWithShape="0" blurRad="38100" dist="19050" dir="2700000">
                      <a:srgbClr val="000000">
                        <a:alpha val="40000"/>
                      </a:srgbClr>
                    </a:outerShdw>
                  </a:effectLst>
                </a:rPr>
                <a:t> “问题”</a:t>
              </a:r>
            </a:p>
          </p:txBody>
        </p:sp>
      </p:grpSp>
      <p:grpSp>
        <p:nvGrpSpPr>
          <p:cNvPr id="202" name="正向可能性"/>
          <p:cNvGrpSpPr/>
          <p:nvPr/>
        </p:nvGrpSpPr>
        <p:grpSpPr>
          <a:xfrm>
            <a:off x="6873413" y="2202325"/>
            <a:ext cx="3587835" cy="602617"/>
            <a:chOff x="0" y="0"/>
            <a:chExt cx="3587834" cy="602615"/>
          </a:xfrm>
        </p:grpSpPr>
        <p:sp>
          <p:nvSpPr>
            <p:cNvPr id="200" name="圆角矩形"/>
            <p:cNvSpPr/>
            <p:nvPr/>
          </p:nvSpPr>
          <p:spPr>
            <a:xfrm>
              <a:off x="0" y="0"/>
              <a:ext cx="3587751" cy="602616"/>
            </a:xfrm>
            <a:prstGeom prst="roundRect">
              <a:avLst>
                <a:gd name="adj" fmla="val 29262"/>
              </a:avLst>
            </a:prstGeom>
            <a:gradFill flip="none" rotWithShape="1">
              <a:gsLst>
                <a:gs pos="0">
                  <a:srgbClr val="6DBC38"/>
                </a:gs>
                <a:gs pos="100000">
                  <a:srgbClr val="BAFD9D"/>
                </a:gs>
              </a:gsLst>
              <a:lin ang="16200000" scaled="0"/>
            </a:gra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01" name="正向可能性"/>
            <p:cNvSpPr txBox="1"/>
            <p:nvPr/>
          </p:nvSpPr>
          <p:spPr>
            <a:xfrm>
              <a:off x="111674" y="47946"/>
              <a:ext cx="3476161" cy="5105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>
                <a:defRPr>
                  <a:effectLst>
                    <a:outerShdw sx="100000" sy="100000" kx="0" ky="0" algn="b" rotWithShape="0" blurRad="38100" dist="19050" dir="2700000">
                      <a:srgbClr val="000000">
                        <a:alpha val="40000"/>
                      </a:srgbClr>
                    </a:outerShdw>
                  </a:effectLst>
                </a:defRPr>
              </a:pPr>
              <a:r>
                <a:t>        </a:t>
              </a:r>
              <a:r>
                <a:rPr sz="2400"/>
                <a:t>   正向可能性</a:t>
              </a:r>
            </a:p>
          </p:txBody>
        </p:sp>
      </p:grpSp>
      <p:sp>
        <p:nvSpPr>
          <p:cNvPr id="203" name="亲子关系自评表"/>
          <p:cNvSpPr txBox="1"/>
          <p:nvPr/>
        </p:nvSpPr>
        <p:spPr>
          <a:xfrm>
            <a:off x="1140352" y="1511300"/>
            <a:ext cx="7719901" cy="662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700"/>
              </a:spcBef>
              <a:defRPr sz="3200">
                <a:solidFill>
                  <a:srgbClr val="0433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  <a:r>
              <a:rPr>
                <a:solidFill>
                  <a:srgbClr val="000000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</a:rPr>
              <a:t>3.家长种种表现问题背后的正向可能性</a:t>
            </a:r>
          </a:p>
        </p:txBody>
      </p:sp>
      <p:sp>
        <p:nvSpPr>
          <p:cNvPr id="204" name="一、从家校沟通中的“问题思维”到“解决视角”"/>
          <p:cNvSpPr txBox="1"/>
          <p:nvPr/>
        </p:nvSpPr>
        <p:spPr>
          <a:xfrm>
            <a:off x="577200" y="335281"/>
            <a:ext cx="8232137" cy="662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b="1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一、从家校沟通中的“问题思维”到“解决视角”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图片 13" descr="图片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65736"/>
            <a:ext cx="12192000" cy="1130301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幻灯片编号"/>
          <p:cNvSpPr txBox="1"/>
          <p:nvPr>
            <p:ph type="sldNum" sz="quarter" idx="4294967295"/>
          </p:nvPr>
        </p:nvSpPr>
        <p:spPr>
          <a:xfrm>
            <a:off x="4448504" y="6524625"/>
            <a:ext cx="245404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210" name="无效的少做或不做"/>
          <p:cNvGrpSpPr/>
          <p:nvPr/>
        </p:nvGrpSpPr>
        <p:grpSpPr>
          <a:xfrm>
            <a:off x="2336795" y="2252339"/>
            <a:ext cx="2968688" cy="955050"/>
            <a:chOff x="-1" y="0"/>
            <a:chExt cx="2968686" cy="955048"/>
          </a:xfrm>
        </p:grpSpPr>
        <p:sp>
          <p:nvSpPr>
            <p:cNvPr id="208" name="矩形"/>
            <p:cNvSpPr/>
            <p:nvPr/>
          </p:nvSpPr>
          <p:spPr>
            <a:xfrm>
              <a:off x="-2" y="-1"/>
              <a:ext cx="2968687" cy="955050"/>
            </a:xfrm>
            <a:prstGeom prst="rect">
              <a:avLst/>
            </a:prstGeom>
            <a:solidFill>
              <a:schemeClr val="accent3"/>
            </a:solidFill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09" name="无效的少做或不做"/>
            <p:cNvSpPr txBox="1"/>
            <p:nvPr/>
          </p:nvSpPr>
          <p:spPr>
            <a:xfrm>
              <a:off x="-2" y="196852"/>
              <a:ext cx="2968687" cy="5613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 sz="2600">
                  <a:solidFill>
                    <a:srgbClr val="FFFFFF"/>
                  </a:solidFill>
                </a:defRPr>
              </a:lvl1pPr>
            </a:lstStyle>
            <a:p>
              <a:pPr/>
              <a:r>
                <a:t> 无效的少做或不做</a:t>
              </a:r>
            </a:p>
          </p:txBody>
        </p:sp>
      </p:grpSp>
      <p:grpSp>
        <p:nvGrpSpPr>
          <p:cNvPr id="213" name="解决问题才是关键"/>
          <p:cNvGrpSpPr/>
          <p:nvPr/>
        </p:nvGrpSpPr>
        <p:grpSpPr>
          <a:xfrm>
            <a:off x="6718291" y="2252339"/>
            <a:ext cx="2866397" cy="955050"/>
            <a:chOff x="-1" y="0"/>
            <a:chExt cx="2866395" cy="955048"/>
          </a:xfrm>
        </p:grpSpPr>
        <p:sp>
          <p:nvSpPr>
            <p:cNvPr id="211" name="矩形"/>
            <p:cNvSpPr/>
            <p:nvPr/>
          </p:nvSpPr>
          <p:spPr>
            <a:xfrm>
              <a:off x="-2" y="-1"/>
              <a:ext cx="2866397" cy="955050"/>
            </a:xfrm>
            <a:prstGeom prst="rect">
              <a:avLst/>
            </a:prstGeom>
            <a:gradFill flip="none" rotWithShape="1">
              <a:gsLst>
                <a:gs pos="0">
                  <a:srgbClr val="6DBC38"/>
                </a:gs>
                <a:gs pos="100000">
                  <a:srgbClr val="BAFD9D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1" sz="2400">
                  <a:solidFill>
                    <a:srgbClr val="0433FF"/>
                  </a:solidFill>
                </a:defRPr>
              </a:pPr>
            </a:p>
          </p:txBody>
        </p:sp>
        <p:sp>
          <p:nvSpPr>
            <p:cNvPr id="212" name="解决问题才是关键"/>
            <p:cNvSpPr txBox="1"/>
            <p:nvPr/>
          </p:nvSpPr>
          <p:spPr>
            <a:xfrm>
              <a:off x="-2" y="222252"/>
              <a:ext cx="2866397" cy="5105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 b="1" sz="2400">
                  <a:solidFill>
                    <a:srgbClr val="0433FF"/>
                  </a:solidFill>
                </a:defRPr>
              </a:lvl1pPr>
            </a:lstStyle>
            <a:p>
              <a:pPr/>
              <a:r>
                <a:t>解决问题才是关键</a:t>
              </a:r>
            </a:p>
          </p:txBody>
        </p:sp>
      </p:grpSp>
      <p:grpSp>
        <p:nvGrpSpPr>
          <p:cNvPr id="216" name="孩子一定有个理由"/>
          <p:cNvGrpSpPr/>
          <p:nvPr/>
        </p:nvGrpSpPr>
        <p:grpSpPr>
          <a:xfrm>
            <a:off x="2336795" y="3460102"/>
            <a:ext cx="2968688" cy="955050"/>
            <a:chOff x="-1" y="0"/>
            <a:chExt cx="2968686" cy="955048"/>
          </a:xfrm>
        </p:grpSpPr>
        <p:sp>
          <p:nvSpPr>
            <p:cNvPr id="214" name="矩形"/>
            <p:cNvSpPr/>
            <p:nvPr/>
          </p:nvSpPr>
          <p:spPr>
            <a:xfrm>
              <a:off x="-2" y="-1"/>
              <a:ext cx="2968687" cy="955050"/>
            </a:xfrm>
            <a:prstGeom prst="rect">
              <a:avLst/>
            </a:prstGeom>
            <a:solidFill>
              <a:schemeClr val="accent3"/>
            </a:solidFill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15" name="孩子一定有个理由"/>
            <p:cNvSpPr txBox="1"/>
            <p:nvPr/>
          </p:nvSpPr>
          <p:spPr>
            <a:xfrm>
              <a:off x="-2" y="196852"/>
              <a:ext cx="2968687" cy="5613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 sz="2600">
                  <a:solidFill>
                    <a:srgbClr val="FFFFFF"/>
                  </a:solidFill>
                </a:defRPr>
              </a:lvl1pPr>
            </a:lstStyle>
            <a:p>
              <a:pPr/>
              <a:r>
                <a:t> 家长一定有个理由</a:t>
              </a:r>
            </a:p>
          </p:txBody>
        </p:sp>
      </p:grpSp>
      <p:grpSp>
        <p:nvGrpSpPr>
          <p:cNvPr id="219" name="看到正向有益的动机"/>
          <p:cNvGrpSpPr/>
          <p:nvPr/>
        </p:nvGrpSpPr>
        <p:grpSpPr>
          <a:xfrm>
            <a:off x="6718291" y="3441052"/>
            <a:ext cx="2866397" cy="955050"/>
            <a:chOff x="-1" y="0"/>
            <a:chExt cx="2866395" cy="955048"/>
          </a:xfrm>
        </p:grpSpPr>
        <p:sp>
          <p:nvSpPr>
            <p:cNvPr id="217" name="矩形"/>
            <p:cNvSpPr/>
            <p:nvPr/>
          </p:nvSpPr>
          <p:spPr>
            <a:xfrm>
              <a:off x="-2" y="-1"/>
              <a:ext cx="2866397" cy="955050"/>
            </a:xfrm>
            <a:prstGeom prst="rect">
              <a:avLst/>
            </a:prstGeom>
            <a:gradFill flip="none" rotWithShape="1">
              <a:gsLst>
                <a:gs pos="0">
                  <a:srgbClr val="6DBC38"/>
                </a:gs>
                <a:gs pos="100000">
                  <a:srgbClr val="BAFD9D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1" sz="2400">
                  <a:solidFill>
                    <a:srgbClr val="0433FF"/>
                  </a:solidFill>
                </a:defRPr>
              </a:pPr>
            </a:p>
          </p:txBody>
        </p:sp>
        <p:sp>
          <p:nvSpPr>
            <p:cNvPr id="218" name="看到正向有益的动机"/>
            <p:cNvSpPr txBox="1"/>
            <p:nvPr/>
          </p:nvSpPr>
          <p:spPr>
            <a:xfrm>
              <a:off x="-2" y="222252"/>
              <a:ext cx="2866397" cy="5105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 b="1" sz="2400">
                  <a:solidFill>
                    <a:srgbClr val="0433FF"/>
                  </a:solidFill>
                </a:defRPr>
              </a:lvl1pPr>
            </a:lstStyle>
            <a:p>
              <a:pPr/>
              <a:r>
                <a:t>看到正向有益的动机</a:t>
              </a:r>
            </a:p>
          </p:txBody>
        </p:sp>
      </p:grpSp>
      <p:grpSp>
        <p:nvGrpSpPr>
          <p:cNvPr id="222" name="孩子缺少有效技能"/>
          <p:cNvGrpSpPr/>
          <p:nvPr/>
        </p:nvGrpSpPr>
        <p:grpSpPr>
          <a:xfrm>
            <a:off x="2336795" y="4667867"/>
            <a:ext cx="2968688" cy="955050"/>
            <a:chOff x="-1" y="0"/>
            <a:chExt cx="2968686" cy="955048"/>
          </a:xfrm>
        </p:grpSpPr>
        <p:sp>
          <p:nvSpPr>
            <p:cNvPr id="220" name="矩形"/>
            <p:cNvSpPr/>
            <p:nvPr/>
          </p:nvSpPr>
          <p:spPr>
            <a:xfrm>
              <a:off x="-2" y="-1"/>
              <a:ext cx="2968687" cy="955050"/>
            </a:xfrm>
            <a:prstGeom prst="rect">
              <a:avLst/>
            </a:prstGeom>
            <a:solidFill>
              <a:schemeClr val="accent3"/>
            </a:solidFill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21" name="孩子缺少有效技能"/>
            <p:cNvSpPr txBox="1"/>
            <p:nvPr/>
          </p:nvSpPr>
          <p:spPr>
            <a:xfrm>
              <a:off x="-2" y="196852"/>
              <a:ext cx="2968687" cy="5613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 sz="2600">
                  <a:solidFill>
                    <a:srgbClr val="FFFFFF"/>
                  </a:solidFill>
                </a:defRPr>
              </a:lvl1pPr>
            </a:lstStyle>
            <a:p>
              <a:pPr/>
              <a:r>
                <a:t> 家长缺少有效技能</a:t>
              </a:r>
            </a:p>
          </p:txBody>
        </p:sp>
      </p:grpSp>
      <p:grpSp>
        <p:nvGrpSpPr>
          <p:cNvPr id="225" name="成为孩子的教练"/>
          <p:cNvGrpSpPr/>
          <p:nvPr/>
        </p:nvGrpSpPr>
        <p:grpSpPr>
          <a:xfrm>
            <a:off x="6718291" y="4648817"/>
            <a:ext cx="2866397" cy="955050"/>
            <a:chOff x="-1" y="0"/>
            <a:chExt cx="2866395" cy="955048"/>
          </a:xfrm>
        </p:grpSpPr>
        <p:sp>
          <p:nvSpPr>
            <p:cNvPr id="223" name="矩形"/>
            <p:cNvSpPr/>
            <p:nvPr/>
          </p:nvSpPr>
          <p:spPr>
            <a:xfrm>
              <a:off x="-2" y="-1"/>
              <a:ext cx="2866397" cy="955050"/>
            </a:xfrm>
            <a:prstGeom prst="rect">
              <a:avLst/>
            </a:prstGeom>
            <a:gradFill flip="none" rotWithShape="1">
              <a:gsLst>
                <a:gs pos="0">
                  <a:srgbClr val="6DBC38"/>
                </a:gs>
                <a:gs pos="100000">
                  <a:srgbClr val="BAFD9D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1" sz="2400">
                  <a:solidFill>
                    <a:srgbClr val="0433FF"/>
                  </a:solidFill>
                </a:defRPr>
              </a:pPr>
            </a:p>
          </p:txBody>
        </p:sp>
        <p:sp>
          <p:nvSpPr>
            <p:cNvPr id="224" name="成为孩子的教练"/>
            <p:cNvSpPr txBox="1"/>
            <p:nvPr/>
          </p:nvSpPr>
          <p:spPr>
            <a:xfrm>
              <a:off x="-2" y="222254"/>
              <a:ext cx="2866397" cy="5105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 b="1" sz="2400">
                  <a:solidFill>
                    <a:srgbClr val="0433FF"/>
                  </a:solidFill>
                </a:defRPr>
              </a:lvl1pPr>
            </a:lstStyle>
            <a:p>
              <a:pPr/>
              <a:r>
                <a:t>也要成为家长的教练</a:t>
              </a:r>
            </a:p>
          </p:txBody>
        </p:sp>
      </p:grpSp>
      <p:sp>
        <p:nvSpPr>
          <p:cNvPr id="226" name="箭头"/>
          <p:cNvSpPr/>
          <p:nvPr/>
        </p:nvSpPr>
        <p:spPr>
          <a:xfrm>
            <a:off x="2400300" y="5743575"/>
            <a:ext cx="7267575" cy="1008381"/>
          </a:xfrm>
          <a:prstGeom prst="rightArrow">
            <a:avLst>
              <a:gd name="adj1" fmla="val 32000"/>
              <a:gd name="adj2" fmla="val 64000"/>
            </a:avLst>
          </a:prstGeom>
          <a:gradFill>
            <a:gsLst>
              <a:gs pos="0">
                <a:srgbClr val="316DD7"/>
              </a:gs>
              <a:gs pos="100000">
                <a:srgbClr val="A3BAFF"/>
              </a:gs>
            </a:gsLst>
            <a:lin ang="16200000"/>
          </a:gradFill>
          <a:ln>
            <a:solidFill>
              <a:srgbClr val="3F6EC3"/>
            </a:solidFill>
          </a:ln>
        </p:spPr>
        <p:txBody>
          <a:bodyPr lIns="0" tIns="0" rIns="0" bIns="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27" name="转换跑道"/>
          <p:cNvSpPr txBox="1"/>
          <p:nvPr/>
        </p:nvSpPr>
        <p:spPr>
          <a:xfrm>
            <a:off x="3926502" y="1256666"/>
            <a:ext cx="3456342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 defTabSz="457200">
              <a:defRPr sz="3600"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从“无效”到“有效”</a:t>
            </a:r>
          </a:p>
        </p:txBody>
      </p:sp>
      <p:sp>
        <p:nvSpPr>
          <p:cNvPr id="228" name="一、从家校沟通中的“问题思维”到“解决视角”"/>
          <p:cNvSpPr txBox="1"/>
          <p:nvPr/>
        </p:nvSpPr>
        <p:spPr>
          <a:xfrm>
            <a:off x="615300" y="274321"/>
            <a:ext cx="8252460" cy="662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defRPr b="1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一、从家校沟通中的“问题思维”到“解决视角”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图片 13" descr="图片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9050"/>
            <a:ext cx="121920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幻灯片编号"/>
          <p:cNvSpPr txBox="1"/>
          <p:nvPr>
            <p:ph type="sldNum" sz="quarter" idx="4294967295"/>
          </p:nvPr>
        </p:nvSpPr>
        <p:spPr>
          <a:xfrm>
            <a:off x="4448504" y="6524625"/>
            <a:ext cx="245404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32" name="TextBox 28"/>
          <p:cNvSpPr txBox="1"/>
          <p:nvPr/>
        </p:nvSpPr>
        <p:spPr>
          <a:xfrm>
            <a:off x="1639384" y="2138333"/>
            <a:ext cx="8278232" cy="3825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26" tIns="45726" rIns="45726" bIns="45726">
            <a:spAutoFit/>
          </a:bodyPr>
          <a:lstStyle/>
          <a:p>
            <a:pPr marL="300990" indent="-300990">
              <a:lnSpc>
                <a:spcPct val="120000"/>
              </a:lnSpc>
              <a:buSzPct val="100000"/>
              <a:buChar char="•"/>
              <a:defRPr sz="3000">
                <a:solidFill>
                  <a:srgbClr val="0433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从误解到理解</a:t>
            </a:r>
          </a:p>
          <a:p>
            <a:pPr marL="300990" indent="-300990">
              <a:lnSpc>
                <a:spcPct val="120000"/>
              </a:lnSpc>
              <a:buSzPct val="100000"/>
              <a:buChar char="•"/>
              <a:defRPr sz="3000">
                <a:solidFill>
                  <a:srgbClr val="0433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从过去到未来</a:t>
            </a:r>
          </a:p>
          <a:p>
            <a:pPr marL="300990" indent="-300990">
              <a:lnSpc>
                <a:spcPct val="120000"/>
              </a:lnSpc>
              <a:buSzPct val="100000"/>
              <a:buChar char="•"/>
              <a:defRPr sz="3000">
                <a:solidFill>
                  <a:srgbClr val="0433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从缺陷到目标</a:t>
            </a:r>
          </a:p>
          <a:p>
            <a:pPr marL="300990" indent="-300990">
              <a:lnSpc>
                <a:spcPct val="120000"/>
              </a:lnSpc>
              <a:buSzPct val="100000"/>
              <a:buChar char="•"/>
              <a:defRPr sz="3000">
                <a:solidFill>
                  <a:srgbClr val="0433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从指责到指导</a:t>
            </a:r>
          </a:p>
          <a:p>
            <a:pPr marL="300990" indent="-300990">
              <a:lnSpc>
                <a:spcPct val="120000"/>
              </a:lnSpc>
              <a:buSzPct val="100000"/>
              <a:buChar char="•"/>
              <a:defRPr sz="3000">
                <a:solidFill>
                  <a:srgbClr val="0433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从纠错到有效</a:t>
            </a:r>
          </a:p>
          <a:p>
            <a:pPr marL="300990" indent="-300990">
              <a:lnSpc>
                <a:spcPct val="120000"/>
              </a:lnSpc>
              <a:buSzPct val="100000"/>
              <a:buChar char="•"/>
              <a:defRPr sz="3000">
                <a:solidFill>
                  <a:srgbClr val="0433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从问题到资源</a:t>
            </a:r>
          </a:p>
        </p:txBody>
      </p:sp>
      <p:sp>
        <p:nvSpPr>
          <p:cNvPr id="233" name="一、从家校沟通中的“问题思维”到“解决视角”"/>
          <p:cNvSpPr txBox="1"/>
          <p:nvPr/>
        </p:nvSpPr>
        <p:spPr>
          <a:xfrm>
            <a:off x="328915" y="262256"/>
            <a:ext cx="8232137" cy="662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b="1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一、从家校沟通中的“问题思维”到“解决视角”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文本框 6"/>
          <p:cNvSpPr txBox="1"/>
          <p:nvPr/>
        </p:nvSpPr>
        <p:spPr>
          <a:xfrm>
            <a:off x="2245360" y="2874009"/>
            <a:ext cx="9484360" cy="1767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defRPr b="1" sz="4000">
                <a:solidFill>
                  <a:srgbClr val="00B0F0"/>
                </a:solidFill>
              </a:defRPr>
            </a:pPr>
            <a:r>
              <a:t>第二部分：与家长沟通的</a:t>
            </a:r>
            <a:r>
              <a:t>4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个通用策略</a:t>
            </a:r>
          </a:p>
        </p:txBody>
      </p:sp>
      <p:pic>
        <p:nvPicPr>
          <p:cNvPr id="236" name="图片 1" descr="图片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954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图片 13" descr="图片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幻灯片编号"/>
          <p:cNvSpPr txBox="1"/>
          <p:nvPr>
            <p:ph type="sldNum" sz="quarter" idx="4294967295"/>
          </p:nvPr>
        </p:nvSpPr>
        <p:spPr>
          <a:xfrm>
            <a:off x="4448504" y="6524625"/>
            <a:ext cx="245404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40" name="TextBox 28"/>
          <p:cNvSpPr txBox="1"/>
          <p:nvPr/>
        </p:nvSpPr>
        <p:spPr>
          <a:xfrm>
            <a:off x="1095812" y="2257418"/>
            <a:ext cx="10142201" cy="3825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26" tIns="45726" rIns="45726" bIns="45726">
            <a:spAutoFit/>
          </a:bodyPr>
          <a:lstStyle/>
          <a:p>
            <a:pPr>
              <a:lnSpc>
                <a:spcPct val="150000"/>
              </a:lnSpc>
              <a:defRPr sz="3000">
                <a:solidFill>
                  <a:srgbClr val="0000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1. 内心不能接受别人说自己孩子不好——生物本能</a:t>
            </a:r>
          </a:p>
          <a:p>
            <a:pPr>
              <a:lnSpc>
                <a:spcPct val="150000"/>
              </a:lnSpc>
              <a:defRPr sz="3000">
                <a:solidFill>
                  <a:srgbClr val="0000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2. 无意中可能传递给孩子教师不希望信息——自我保护</a:t>
            </a:r>
          </a:p>
          <a:p>
            <a:pPr>
              <a:lnSpc>
                <a:spcPct val="150000"/>
              </a:lnSpc>
              <a:defRPr sz="3000">
                <a:solidFill>
                  <a:srgbClr val="0000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3. 对教师的信任程度会影响沟通质量——迁移效应</a:t>
            </a:r>
          </a:p>
          <a:p>
            <a:pPr>
              <a:lnSpc>
                <a:spcPct val="150000"/>
              </a:lnSpc>
              <a:defRPr sz="3000">
                <a:solidFill>
                  <a:srgbClr val="0000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4. 孩子在班中的地位会影响家长参与程度——光环效应</a:t>
            </a:r>
          </a:p>
          <a:p>
            <a:pPr>
              <a:lnSpc>
                <a:spcPct val="150000"/>
              </a:lnSpc>
              <a:defRPr sz="3000">
                <a:solidFill>
                  <a:srgbClr val="0000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5. 家长人格特点会影响沟通效果——我行我素</a:t>
            </a:r>
          </a:p>
        </p:txBody>
      </p:sp>
      <p:sp>
        <p:nvSpPr>
          <p:cNvPr id="241" name="前提：了解家长的普遍心理状态"/>
          <p:cNvSpPr txBox="1"/>
          <p:nvPr/>
        </p:nvSpPr>
        <p:spPr>
          <a:xfrm>
            <a:off x="1555099" y="1341121"/>
            <a:ext cx="7216137" cy="802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b="1" sz="4000"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前提：了解家长的普遍心理状态</a:t>
            </a:r>
          </a:p>
        </p:txBody>
      </p:sp>
      <p:sp>
        <p:nvSpPr>
          <p:cNvPr id="242" name="文本框 6"/>
          <p:cNvSpPr txBox="1"/>
          <p:nvPr/>
        </p:nvSpPr>
        <p:spPr>
          <a:xfrm>
            <a:off x="797560" y="43815"/>
            <a:ext cx="9484360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b="1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第二部分：与家长沟通的4个通用策略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图片 13" descr="图片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幻灯片编号"/>
          <p:cNvSpPr txBox="1"/>
          <p:nvPr>
            <p:ph type="sldNum" sz="quarter" idx="4294967295"/>
          </p:nvPr>
        </p:nvSpPr>
        <p:spPr>
          <a:xfrm>
            <a:off x="4448504" y="6524625"/>
            <a:ext cx="245404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46" name="情绪的积极作用、提醒我们做点什么、有方法"/>
          <p:cNvSpPr txBox="1"/>
          <p:nvPr/>
        </p:nvSpPr>
        <p:spPr>
          <a:xfrm>
            <a:off x="325755" y="3508375"/>
            <a:ext cx="4773930" cy="2921000"/>
          </a:xfrm>
          <a:prstGeom prst="rect">
            <a:avLst/>
          </a:prstGeom>
          <a:solidFill>
            <a:srgbClr val="B7D6A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457200">
              <a:defRPr sz="2500">
                <a:solidFill>
                  <a:srgbClr val="942192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pPr>
          </a:p>
          <a:p>
            <a:pPr defTabSz="457200">
              <a:defRPr sz="2500"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t>自我保护的本能：情绪的快速通道</a:t>
            </a:r>
          </a:p>
          <a:p>
            <a:pPr defTabSz="457200">
              <a:defRPr sz="2500">
                <a:latin typeface="Arial Unicode MS"/>
                <a:ea typeface="Arial Unicode MS"/>
                <a:cs typeface="Arial Unicode MS"/>
                <a:sym typeface="Arial Unicode MS"/>
              </a:defRPr>
            </a:pPr>
          </a:p>
          <a:p>
            <a:pPr defTabSz="457200">
              <a:defRPr sz="2500"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t>提醒我们做点什么：逃跑、战斗、调动资源</a:t>
            </a:r>
          </a:p>
          <a:p>
            <a:pPr defTabSz="457200">
              <a:defRPr sz="2200">
                <a:latin typeface="Arial Unicode MS"/>
                <a:ea typeface="Arial Unicode MS"/>
                <a:cs typeface="Arial Unicode MS"/>
                <a:sym typeface="Arial Unicode MS"/>
              </a:defRPr>
            </a:pPr>
          </a:p>
          <a:p>
            <a:pPr defTabSz="457200">
              <a:defRPr sz="2200"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t> </a:t>
            </a:r>
          </a:p>
        </p:txBody>
      </p:sp>
      <p:pic>
        <p:nvPicPr>
          <p:cNvPr id="247" name="杏仁核.jpg" descr="杏仁核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91790" y="3796665"/>
            <a:ext cx="5532185" cy="1844259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TextBox 28"/>
          <p:cNvSpPr txBox="1"/>
          <p:nvPr/>
        </p:nvSpPr>
        <p:spPr>
          <a:xfrm>
            <a:off x="325755" y="2322195"/>
            <a:ext cx="9795510" cy="6248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26" tIns="45726" rIns="45726" bIns="45726">
            <a:spAutoFit/>
          </a:bodyPr>
          <a:lstStyle>
            <a:lvl1pPr>
              <a:lnSpc>
                <a:spcPct val="150000"/>
              </a:lnSpc>
              <a:defRPr sz="3000">
                <a:solidFill>
                  <a:srgbClr val="0000FF"/>
                </a:solidFill>
                <a:latin typeface="楷体"/>
                <a:ea typeface="楷体"/>
                <a:cs typeface="楷体"/>
                <a:sym typeface="楷体"/>
              </a:defRPr>
            </a:lvl1pPr>
          </a:lstStyle>
          <a:p>
            <a:pPr/>
            <a:r>
              <a:t>情绪先于和优于认知发生：现场体验</a:t>
            </a:r>
          </a:p>
        </p:txBody>
      </p:sp>
      <p:sp>
        <p:nvSpPr>
          <p:cNvPr id="249" name="前提：了解家长的普遍心理状态"/>
          <p:cNvSpPr txBox="1"/>
          <p:nvPr/>
        </p:nvSpPr>
        <p:spPr>
          <a:xfrm>
            <a:off x="916304" y="1278889"/>
            <a:ext cx="7644767" cy="802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defRPr b="1" sz="4000"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前提：了解家长的普遍心理状态</a:t>
            </a:r>
          </a:p>
        </p:txBody>
      </p:sp>
      <p:sp>
        <p:nvSpPr>
          <p:cNvPr id="250" name="文本框 6"/>
          <p:cNvSpPr txBox="1"/>
          <p:nvPr/>
        </p:nvSpPr>
        <p:spPr>
          <a:xfrm>
            <a:off x="481330" y="0"/>
            <a:ext cx="9484360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b="1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第二部分：与家长沟通的4个通用策略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7" grpId="1"/>
      <p:bldP build="whole" bldLvl="1" animBg="1" rev="0" advAuto="0" spid="248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图片 13" descr="图片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幻灯片编号"/>
          <p:cNvSpPr txBox="1"/>
          <p:nvPr>
            <p:ph type="sldNum" sz="quarter" idx="4294967295"/>
          </p:nvPr>
        </p:nvSpPr>
        <p:spPr>
          <a:xfrm>
            <a:off x="4448504" y="6524625"/>
            <a:ext cx="245404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graphicFrame>
        <p:nvGraphicFramePr>
          <p:cNvPr id="254" name="表格"/>
          <p:cNvGraphicFramePr/>
          <p:nvPr/>
        </p:nvGraphicFramePr>
        <p:xfrm>
          <a:off x="853716" y="2465704"/>
          <a:ext cx="10196446" cy="39497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2565645"/>
                <a:gridCol w="1573061"/>
                <a:gridCol w="1503012"/>
                <a:gridCol w="1488923"/>
                <a:gridCol w="1485202"/>
                <a:gridCol w="1580601"/>
              </a:tblGrid>
              <a:tr h="789940">
                <a:tc>
                  <a:txBody>
                    <a:bodyPr/>
                    <a:lstStyle/>
                    <a:p>
                      <a:pPr algn="l">
                        <a:defRPr sz="24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2700"/>
                      </a:pPr>
                      <a:r>
                        <a:t>1</a:t>
                      </a:r>
                      <a:r>
                        <a:rPr sz="1600"/>
                        <a:t>（模糊不清）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/>
                      </a:pPr>
                      <a:r>
                        <a:rPr b="1" sz="2700"/>
                        <a:t>2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/>
                      </a:pPr>
                      <a:r>
                        <a:rPr b="1" sz="2700"/>
                        <a:t>3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/>
                      </a:pPr>
                      <a:r>
                        <a:rPr b="1" sz="2700"/>
                        <a:t>4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2700"/>
                      </a:pPr>
                      <a:r>
                        <a:t>5</a:t>
                      </a:r>
                      <a:r>
                        <a:rPr sz="1300"/>
                        <a:t>（清晰明确）</a:t>
                      </a:r>
                    </a:p>
                  </a:txBody>
                  <a:tcPr marL="0" marR="0" marT="0" marB="0" anchor="t" anchorCtr="0" horzOverflow="overflow"/>
                </a:tc>
              </a:tr>
              <a:tr h="789940">
                <a:tc>
                  <a:txBody>
                    <a:bodyPr/>
                    <a:lstStyle/>
                    <a:p>
                      <a:pPr marL="437515" indent="-437515" algn="l">
                        <a:lnSpc>
                          <a:spcPct val="150000"/>
                        </a:lnSpc>
                        <a:buSzPct val="100000"/>
                        <a:buAutoNum type="arabicPeriod" startAt="1"/>
                        <a:defRPr sz="2400">
                          <a:solidFill>
                            <a:srgbClr val="0000FF"/>
                          </a:solidFill>
                          <a:latin typeface="楷体"/>
                          <a:ea typeface="楷体"/>
                          <a:cs typeface="楷体"/>
                          <a:sym typeface="楷体"/>
                        </a:defRPr>
                      </a:pPr>
                      <a:r>
                        <a:t>明确沟通目标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</a:tr>
              <a:tr h="7899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b="0" sz="1800"/>
                      </a:pPr>
                      <a:r>
                        <a:rPr b="1" sz="2400">
                          <a:solidFill>
                            <a:srgbClr val="0000FF"/>
                          </a:solidFill>
                          <a:latin typeface="楷体"/>
                          <a:ea typeface="楷体"/>
                          <a:cs typeface="楷体"/>
                          <a:sym typeface="楷体"/>
                        </a:rPr>
                        <a:t>2.  获得对方信任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</a:tr>
              <a:tr h="7899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b="0" sz="1800"/>
                      </a:pPr>
                      <a:r>
                        <a:rPr b="1" sz="2400">
                          <a:solidFill>
                            <a:srgbClr val="0000FF"/>
                          </a:solidFill>
                          <a:latin typeface="楷体"/>
                          <a:ea typeface="楷体"/>
                          <a:cs typeface="楷体"/>
                          <a:sym typeface="楷体"/>
                        </a:rPr>
                        <a:t>3.  共同寻找资源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</a:tr>
              <a:tr h="7899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b="0" sz="1800"/>
                      </a:pPr>
                      <a:r>
                        <a:rPr b="1" sz="2400">
                          <a:solidFill>
                            <a:srgbClr val="0000FF"/>
                          </a:solidFill>
                          <a:latin typeface="楷体"/>
                          <a:ea typeface="楷体"/>
                          <a:cs typeface="楷体"/>
                          <a:sym typeface="楷体"/>
                        </a:rPr>
                        <a:t>4. 具体行动和方法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</a:tr>
            </a:tbl>
          </a:graphicData>
        </a:graphic>
      </p:graphicFrame>
      <p:sp>
        <p:nvSpPr>
          <p:cNvPr id="255" name="沟通的意义：达成一致  取得效果"/>
          <p:cNvSpPr txBox="1"/>
          <p:nvPr/>
        </p:nvSpPr>
        <p:spPr>
          <a:xfrm>
            <a:off x="1235075" y="1364614"/>
            <a:ext cx="8694420" cy="802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defRPr b="1" sz="4000"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沟通的意义：达成一致  取得效果</a:t>
            </a:r>
          </a:p>
        </p:txBody>
      </p:sp>
      <p:sp>
        <p:nvSpPr>
          <p:cNvPr id="256" name="文本框 6"/>
          <p:cNvSpPr txBox="1"/>
          <p:nvPr/>
        </p:nvSpPr>
        <p:spPr>
          <a:xfrm>
            <a:off x="445135" y="90805"/>
            <a:ext cx="9484360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b="1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第二部分：与家长沟通的4个通用策略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图片 13" descr="图片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幻灯片编号"/>
          <p:cNvSpPr txBox="1"/>
          <p:nvPr>
            <p:ph type="sldNum" sz="quarter" idx="4294967295"/>
          </p:nvPr>
        </p:nvSpPr>
        <p:spPr>
          <a:xfrm>
            <a:off x="4448504" y="6524625"/>
            <a:ext cx="245404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60" name="小周四年级，上课总是坐不住，听一会就走神了，东张西望，抠橡皮，或者趴桌上，每次自己都说下次一定改，但是没有效果。…"/>
          <p:cNvSpPr txBox="1"/>
          <p:nvPr/>
        </p:nvSpPr>
        <p:spPr>
          <a:xfrm>
            <a:off x="293132" y="3251620"/>
            <a:ext cx="11215093" cy="2758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sz="3000">
                <a:solidFill>
                  <a:srgbClr val="002B85"/>
                </a:solidFill>
              </a:defRPr>
            </a:pPr>
            <a:r>
              <a:t>     小周四年级，上课总是坐不住，听</a:t>
            </a:r>
            <a:r>
              <a:rPr>
                <a:solidFill>
                  <a:srgbClr val="942192"/>
                </a:solidFill>
              </a:rPr>
              <a:t>一会</a:t>
            </a:r>
            <a:r>
              <a:t>就走神了，东张西望，抠橡皮，或者趴桌上，每次自己</a:t>
            </a:r>
            <a:r>
              <a:rPr>
                <a:solidFill>
                  <a:srgbClr val="942192"/>
                </a:solidFill>
              </a:rPr>
              <a:t>都说下次一定改</a:t>
            </a:r>
            <a:r>
              <a:t>，但是没有效果。</a:t>
            </a:r>
          </a:p>
          <a:p>
            <a:pPr algn="just">
              <a:defRPr sz="3000">
                <a:solidFill>
                  <a:srgbClr val="002B85"/>
                </a:solidFill>
              </a:defRPr>
            </a:pPr>
            <a:r>
              <a:t>      几个老师还反馈家庭作业不按时交，有时候抄作业，有时候只写几道题，还在作业本上画很多卡通人物。 </a:t>
            </a:r>
          </a:p>
          <a:p>
            <a:pPr algn="just">
              <a:defRPr sz="3000">
                <a:solidFill>
                  <a:srgbClr val="002B85"/>
                </a:solidFill>
              </a:defRPr>
            </a:pPr>
            <a:r>
              <a:t>        你准备给家长打电话或请家长来学校？怎么沟通？</a:t>
            </a:r>
          </a:p>
        </p:txBody>
      </p:sp>
      <p:sp>
        <p:nvSpPr>
          <p:cNvPr id="261" name="沟通策略一：建立良好关系的2:1:1方法"/>
          <p:cNvSpPr txBox="1"/>
          <p:nvPr/>
        </p:nvSpPr>
        <p:spPr>
          <a:xfrm>
            <a:off x="1082674" y="1356994"/>
            <a:ext cx="10026017" cy="802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defRPr b="1" sz="4000"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沟通策略一：建立良好关系的2:1:1方法</a:t>
            </a:r>
          </a:p>
        </p:txBody>
      </p:sp>
      <p:sp>
        <p:nvSpPr>
          <p:cNvPr id="262" name="TextBox 28"/>
          <p:cNvSpPr txBox="1"/>
          <p:nvPr/>
        </p:nvSpPr>
        <p:spPr>
          <a:xfrm>
            <a:off x="1103433" y="2393199"/>
            <a:ext cx="8278229" cy="6248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26" tIns="45726" rIns="45726" bIns="45726">
            <a:spAutoFit/>
          </a:bodyPr>
          <a:lstStyle>
            <a:lvl1pPr>
              <a:lnSpc>
                <a:spcPct val="150000"/>
              </a:lnSpc>
              <a:defRPr sz="3000">
                <a:ln w="10160">
                  <a:solidFill>
                    <a:srgbClr val="0433FF"/>
                  </a:solidFill>
                </a:ln>
                <a:solidFill>
                  <a:srgbClr val="0433FF"/>
                </a:solidFill>
                <a:effectLst>
                  <a:outerShdw sx="100000" sy="100000" kx="0" ky="0" algn="b" rotWithShape="0" blurRad="38100" dist="22860" dir="5400000">
                    <a:srgbClr val="000000">
                      <a:alpha val="30000"/>
                    </a:srgbClr>
                  </a:outerShdw>
                </a:effectLst>
                <a:latin typeface="楷体"/>
                <a:ea typeface="楷体"/>
                <a:cs typeface="楷体"/>
                <a:sym typeface="楷体"/>
              </a:defRPr>
            </a:lvl1pPr>
          </a:lstStyle>
          <a:p>
            <a:pPr/>
            <a:r>
              <a:t>典型案例</a:t>
            </a:r>
          </a:p>
        </p:txBody>
      </p:sp>
      <p:sp>
        <p:nvSpPr>
          <p:cNvPr id="263" name="文本框 6"/>
          <p:cNvSpPr txBox="1"/>
          <p:nvPr/>
        </p:nvSpPr>
        <p:spPr>
          <a:xfrm>
            <a:off x="667385" y="0"/>
            <a:ext cx="9484360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b="1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第二部分：与家长沟通的4个通用策略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图片 8" descr="图片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70925" y="1280040"/>
            <a:ext cx="3493009" cy="5480305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五步改善与家长的沟通"/>
          <p:cNvSpPr txBox="1"/>
          <p:nvPr/>
        </p:nvSpPr>
        <p:spPr>
          <a:xfrm>
            <a:off x="669290" y="2153285"/>
            <a:ext cx="8986520" cy="2377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lnSpc>
                <a:spcPct val="150000"/>
              </a:lnSpc>
              <a:defRPr sz="3200">
                <a:effectLst>
                  <a:outerShdw sx="100000" sy="100000" kx="0" ky="0" algn="b" rotWithShape="0" blurRad="38100" dist="25400" dir="5400000">
                    <a:srgbClr val="6E747A">
                      <a:alpha val="43000"/>
                    </a:srgbClr>
                  </a:outerShdw>
                </a:effectLst>
                <a:latin typeface="黑体"/>
                <a:ea typeface="黑体"/>
                <a:cs typeface="黑体"/>
                <a:sym typeface="黑体"/>
              </a:defRPr>
            </a:pPr>
            <a:r>
              <a:t>一、从家校沟通中的“问题思维”到“解决视角”</a:t>
            </a:r>
          </a:p>
          <a:p>
            <a:pPr defTabSz="457200">
              <a:lnSpc>
                <a:spcPct val="150000"/>
              </a:lnSpc>
              <a:defRPr sz="3200">
                <a:effectLst>
                  <a:outerShdw sx="100000" sy="100000" kx="0" ky="0" algn="b" rotWithShape="0" blurRad="38100" dist="25400" dir="5400000">
                    <a:srgbClr val="6E747A">
                      <a:alpha val="43000"/>
                    </a:srgbClr>
                  </a:outerShdw>
                </a:effectLst>
                <a:latin typeface="黑体"/>
                <a:ea typeface="黑体"/>
                <a:cs typeface="黑体"/>
                <a:sym typeface="黑体"/>
              </a:defRPr>
            </a:pPr>
            <a:r>
              <a:t>二、与家长沟通的4个通用性策略</a:t>
            </a:r>
          </a:p>
          <a:p>
            <a:pPr defTabSz="457200">
              <a:lnSpc>
                <a:spcPct val="150000"/>
              </a:lnSpc>
              <a:defRPr sz="3200">
                <a:effectLst>
                  <a:outerShdw sx="100000" sy="100000" kx="0" ky="0" algn="b" rotWithShape="0" blurRad="38100" dist="25400" dir="5400000">
                    <a:srgbClr val="6E747A">
                      <a:alpha val="43000"/>
                    </a:srgbClr>
                  </a:outerShdw>
                </a:effectLst>
                <a:latin typeface="黑体"/>
                <a:ea typeface="黑体"/>
                <a:cs typeface="黑体"/>
                <a:sym typeface="黑体"/>
              </a:defRPr>
            </a:pPr>
            <a:r>
              <a:t>三、与不同类型家长沟通的差异化策略</a:t>
            </a:r>
          </a:p>
        </p:txBody>
      </p:sp>
      <p:pic>
        <p:nvPicPr>
          <p:cNvPr id="121" name="图片 13" descr="图片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图片 13" descr="图片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幻灯片编号"/>
          <p:cNvSpPr txBox="1"/>
          <p:nvPr>
            <p:ph type="sldNum" sz="quarter" idx="4294967295"/>
          </p:nvPr>
        </p:nvSpPr>
        <p:spPr>
          <a:xfrm>
            <a:off x="4448504" y="6524625"/>
            <a:ext cx="245404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67" name="TextBox 28"/>
          <p:cNvSpPr txBox="1"/>
          <p:nvPr/>
        </p:nvSpPr>
        <p:spPr>
          <a:xfrm>
            <a:off x="509073" y="2847225"/>
            <a:ext cx="8278229" cy="6248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26" tIns="45726" rIns="45726" bIns="45726">
            <a:spAutoFit/>
          </a:bodyPr>
          <a:lstStyle/>
          <a:p>
            <a:pPr>
              <a:lnSpc>
                <a:spcPct val="150000"/>
              </a:lnSpc>
              <a:defRPr sz="3000">
                <a:solidFill>
                  <a:srgbClr val="942192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2</a:t>
            </a:r>
            <a:r>
              <a:rPr>
                <a:solidFill>
                  <a:srgbClr val="0000FF"/>
                </a:solidFill>
              </a:rPr>
              <a:t>:1:1中的</a:t>
            </a:r>
          </a:p>
        </p:txBody>
      </p:sp>
      <p:sp>
        <p:nvSpPr>
          <p:cNvPr id="268" name="文本框 1"/>
          <p:cNvSpPr txBox="1"/>
          <p:nvPr/>
        </p:nvSpPr>
        <p:spPr>
          <a:xfrm>
            <a:off x="532927" y="3657232"/>
            <a:ext cx="5853434" cy="2682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sz="3000">
                <a:solidFill>
                  <a:srgbClr val="942192"/>
                </a:solidFill>
              </a:defRPr>
            </a:pPr>
            <a:r>
              <a:t>2：对家长描述孩子2个进步</a:t>
            </a:r>
          </a:p>
          <a:p>
            <a:pPr algn="just">
              <a:defRPr sz="3000">
                <a:solidFill>
                  <a:srgbClr val="002B85"/>
                </a:solidFill>
              </a:defRPr>
            </a:pPr>
            <a:r>
              <a:t>    </a:t>
            </a:r>
          </a:p>
          <a:p>
            <a:pPr algn="just">
              <a:defRPr sz="3000">
                <a:solidFill>
                  <a:srgbClr val="002B85"/>
                </a:solidFill>
              </a:defRPr>
            </a:pPr>
            <a:r>
              <a:t>   这周比上周听讲认真，之前能坚持3分钟，这周坚持5分钟了；</a:t>
            </a:r>
          </a:p>
          <a:p>
            <a:pPr algn="just">
              <a:defRPr sz="3000">
                <a:solidFill>
                  <a:srgbClr val="002B85"/>
                </a:solidFill>
              </a:defRPr>
            </a:pPr>
            <a:r>
              <a:t>    并且忍住没有跟同学说话；</a:t>
            </a:r>
          </a:p>
        </p:txBody>
      </p:sp>
      <p:sp>
        <p:nvSpPr>
          <p:cNvPr id="269" name="右箭头 3"/>
          <p:cNvSpPr/>
          <p:nvPr/>
        </p:nvSpPr>
        <p:spPr>
          <a:xfrm>
            <a:off x="5888699" y="5204333"/>
            <a:ext cx="1043714" cy="41064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>
            <a:solidFill>
              <a:srgbClr val="42719B"/>
            </a:solidFill>
            <a:miter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70" name="★家长感到被认可…"/>
          <p:cNvSpPr txBox="1"/>
          <p:nvPr/>
        </p:nvSpPr>
        <p:spPr>
          <a:xfrm>
            <a:off x="7196207" y="4142613"/>
            <a:ext cx="3905168" cy="2783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sz="2800">
                <a:solidFill>
                  <a:srgbClr val="0000A5"/>
                </a:solidFill>
                <a:latin typeface="Cambria Math"/>
                <a:ea typeface="Cambria Math"/>
                <a:cs typeface="Cambria Math"/>
                <a:sym typeface="Cambria Math"/>
              </a:defRPr>
            </a:pPr>
          </a:p>
          <a:p>
            <a:pPr algn="just">
              <a:defRPr b="1" sz="3200">
                <a:solidFill>
                  <a:srgbClr val="002B85"/>
                </a:solidFill>
              </a:defRPr>
            </a:pPr>
            <a:r>
              <a:t>★</a:t>
            </a:r>
            <a:r>
              <a:rPr>
                <a:latin typeface="楷体"/>
                <a:ea typeface="楷体"/>
                <a:cs typeface="楷体"/>
                <a:sym typeface="楷体"/>
              </a:rPr>
              <a:t>家长感到被认可</a:t>
            </a:r>
            <a:endParaRPr>
              <a:latin typeface="楷体"/>
              <a:ea typeface="楷体"/>
              <a:cs typeface="楷体"/>
              <a:sym typeface="楷体"/>
            </a:endParaRPr>
          </a:p>
          <a:p>
            <a:pPr algn="just">
              <a:defRPr b="1" sz="3200">
                <a:solidFill>
                  <a:srgbClr val="002B85"/>
                </a:solidFill>
              </a:defRPr>
            </a:pPr>
            <a:r>
              <a:t>★</a:t>
            </a:r>
            <a:r>
              <a:rPr>
                <a:latin typeface="楷体"/>
                <a:ea typeface="楷体"/>
                <a:cs typeface="楷体"/>
                <a:sym typeface="楷体"/>
              </a:rPr>
              <a:t>家长感觉老师真的观察了孩子</a:t>
            </a:r>
            <a:endParaRPr sz="3600">
              <a:latin typeface="楷体"/>
              <a:ea typeface="楷体"/>
              <a:cs typeface="楷体"/>
              <a:sym typeface="楷体"/>
            </a:endParaRPr>
          </a:p>
        </p:txBody>
      </p:sp>
      <p:sp>
        <p:nvSpPr>
          <p:cNvPr id="271" name="沟通策略一：建立良好关系的2:1:1方法"/>
          <p:cNvSpPr txBox="1"/>
          <p:nvPr/>
        </p:nvSpPr>
        <p:spPr>
          <a:xfrm>
            <a:off x="597534" y="1504314"/>
            <a:ext cx="10156826" cy="802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defRPr b="1" sz="4000"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沟通策略一：建立良好关系的2:1:1方法</a:t>
            </a:r>
          </a:p>
        </p:txBody>
      </p:sp>
      <p:sp>
        <p:nvSpPr>
          <p:cNvPr id="272" name="文本框 6"/>
          <p:cNvSpPr txBox="1"/>
          <p:nvPr/>
        </p:nvSpPr>
        <p:spPr>
          <a:xfrm>
            <a:off x="816609" y="211455"/>
            <a:ext cx="9498332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b="1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第二部分：与家长沟通的4个通用策略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图片 13" descr="图片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幻灯片编号"/>
          <p:cNvSpPr txBox="1"/>
          <p:nvPr>
            <p:ph type="sldNum" sz="quarter" idx="4294967295"/>
          </p:nvPr>
        </p:nvSpPr>
        <p:spPr>
          <a:xfrm>
            <a:off x="4448504" y="6524625"/>
            <a:ext cx="245404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76" name="文本框 1"/>
          <p:cNvSpPr txBox="1"/>
          <p:nvPr/>
        </p:nvSpPr>
        <p:spPr>
          <a:xfrm>
            <a:off x="501332" y="3689351"/>
            <a:ext cx="10909936" cy="1704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sz="3000">
                <a:solidFill>
                  <a:srgbClr val="942192"/>
                </a:solidFill>
              </a:defRPr>
            </a:pPr>
            <a:r>
              <a:t>1：对家长提出1个具体的希望</a:t>
            </a:r>
          </a:p>
          <a:p>
            <a:pPr algn="just">
              <a:defRPr sz="3600">
                <a:solidFill>
                  <a:srgbClr val="002B85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    </a:t>
            </a:r>
          </a:p>
          <a:p>
            <a:pPr algn="just">
              <a:defRPr sz="3000">
                <a:solidFill>
                  <a:srgbClr val="002B85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如果孩子的专注度再提高就更好了，如能坚持做一件事10分钟。</a:t>
            </a:r>
          </a:p>
        </p:txBody>
      </p:sp>
      <p:sp>
        <p:nvSpPr>
          <p:cNvPr id="277" name="沟通策略一：建立良好关系的2:1:1方法"/>
          <p:cNvSpPr txBox="1"/>
          <p:nvPr/>
        </p:nvSpPr>
        <p:spPr>
          <a:xfrm>
            <a:off x="970264" y="1375411"/>
            <a:ext cx="8910050" cy="802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b="1" sz="4000"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沟通策略一：建立良好关系的2:1:1方法</a:t>
            </a:r>
          </a:p>
        </p:txBody>
      </p:sp>
      <p:sp>
        <p:nvSpPr>
          <p:cNvPr id="278" name="TextBox 28"/>
          <p:cNvSpPr txBox="1"/>
          <p:nvPr/>
        </p:nvSpPr>
        <p:spPr>
          <a:xfrm>
            <a:off x="749300" y="2524124"/>
            <a:ext cx="8172450" cy="6248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26" tIns="45726" rIns="45726" bIns="45726">
            <a:spAutoFit/>
          </a:bodyPr>
          <a:lstStyle/>
          <a:p>
            <a:pPr>
              <a:lnSpc>
                <a:spcPct val="150000"/>
              </a:lnSpc>
              <a:defRPr sz="3000">
                <a:solidFill>
                  <a:srgbClr val="0000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2:</a:t>
            </a:r>
            <a:r>
              <a:rPr>
                <a:solidFill>
                  <a:srgbClr val="942192"/>
                </a:solidFill>
              </a:rPr>
              <a:t>1</a:t>
            </a:r>
            <a:r>
              <a:t>:1中：</a:t>
            </a:r>
          </a:p>
        </p:txBody>
      </p:sp>
      <p:sp>
        <p:nvSpPr>
          <p:cNvPr id="279" name="文本框 6"/>
          <p:cNvSpPr txBox="1"/>
          <p:nvPr/>
        </p:nvSpPr>
        <p:spPr>
          <a:xfrm>
            <a:off x="638175" y="20320"/>
            <a:ext cx="9484360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b="1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第二部分：与家长沟通的4个通用策略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图片 13" descr="图片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282" name="幻灯片编号"/>
          <p:cNvSpPr txBox="1"/>
          <p:nvPr>
            <p:ph type="sldNum" sz="quarter" idx="4294967295"/>
          </p:nvPr>
        </p:nvSpPr>
        <p:spPr>
          <a:xfrm>
            <a:off x="4448504" y="6524625"/>
            <a:ext cx="245404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83" name="文本框 1"/>
          <p:cNvSpPr txBox="1"/>
          <p:nvPr/>
        </p:nvSpPr>
        <p:spPr>
          <a:xfrm>
            <a:off x="909317" y="2988309"/>
            <a:ext cx="11074405" cy="2682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sz="3000">
                <a:solidFill>
                  <a:srgbClr val="942192"/>
                </a:solidFill>
              </a:defRPr>
            </a:pPr>
            <a:r>
              <a:t>1：给家长1个具体的建议（家长可能没有好办法）</a:t>
            </a:r>
          </a:p>
          <a:p>
            <a:pPr algn="just">
              <a:defRPr sz="3000">
                <a:solidFill>
                  <a:srgbClr val="002B85"/>
                </a:solidFill>
              </a:defRPr>
            </a:pPr>
            <a:r>
              <a:t>      </a:t>
            </a:r>
          </a:p>
          <a:p>
            <a:pPr algn="just">
              <a:defRPr sz="3000">
                <a:solidFill>
                  <a:srgbClr val="002B85"/>
                </a:solidFill>
              </a:defRPr>
            </a:pPr>
            <a:r>
              <a:t>  孩子什么时候比较专注？家长怎么说的？怎么做的？</a:t>
            </a:r>
          </a:p>
          <a:p>
            <a:pPr algn="just">
              <a:defRPr sz="3000">
                <a:solidFill>
                  <a:srgbClr val="002B85"/>
                </a:solidFill>
              </a:defRPr>
            </a:pPr>
            <a:r>
              <a:t>  每天晚上可以跟孩子玩一个游戏；</a:t>
            </a:r>
          </a:p>
          <a:p>
            <a:pPr algn="just">
              <a:defRPr sz="3000">
                <a:solidFill>
                  <a:srgbClr val="002B85"/>
                </a:solidFill>
              </a:defRPr>
            </a:pPr>
            <a:r>
              <a:t>  “木头人”“打电话”“反动作”；</a:t>
            </a:r>
          </a:p>
        </p:txBody>
      </p:sp>
      <p:sp>
        <p:nvSpPr>
          <p:cNvPr id="284" name="TextBox 28"/>
          <p:cNvSpPr txBox="1"/>
          <p:nvPr/>
        </p:nvSpPr>
        <p:spPr>
          <a:xfrm>
            <a:off x="909319" y="2199004"/>
            <a:ext cx="8263257" cy="6248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26" tIns="45726" rIns="45726" bIns="45726">
            <a:spAutoFit/>
          </a:bodyPr>
          <a:lstStyle/>
          <a:p>
            <a:pPr>
              <a:lnSpc>
                <a:spcPct val="150000"/>
              </a:lnSpc>
              <a:defRPr sz="3000">
                <a:solidFill>
                  <a:srgbClr val="0000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2:1:</a:t>
            </a:r>
            <a:r>
              <a:rPr>
                <a:solidFill>
                  <a:srgbClr val="942192"/>
                </a:solidFill>
              </a:rPr>
              <a:t>1</a:t>
            </a:r>
            <a:r>
              <a:t>中:</a:t>
            </a:r>
          </a:p>
        </p:txBody>
      </p:sp>
      <p:sp>
        <p:nvSpPr>
          <p:cNvPr id="285" name="沟通策略一：建立良好关系的2:1:1方法"/>
          <p:cNvSpPr txBox="1"/>
          <p:nvPr/>
        </p:nvSpPr>
        <p:spPr>
          <a:xfrm>
            <a:off x="911844" y="1331596"/>
            <a:ext cx="8910050" cy="802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b="1" sz="4000"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沟通策略一：建立良好关系的2:1:1方法</a:t>
            </a:r>
          </a:p>
        </p:txBody>
      </p:sp>
      <p:sp>
        <p:nvSpPr>
          <p:cNvPr id="286" name="文本框 6"/>
          <p:cNvSpPr txBox="1"/>
          <p:nvPr/>
        </p:nvSpPr>
        <p:spPr>
          <a:xfrm>
            <a:off x="1187450" y="122555"/>
            <a:ext cx="9348470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b="1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第二部分：与家长沟通的4个通用策略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图片 13" descr="图片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289" name="幻灯片编号"/>
          <p:cNvSpPr txBox="1"/>
          <p:nvPr>
            <p:ph type="sldNum" sz="quarter" idx="4294967295"/>
          </p:nvPr>
        </p:nvSpPr>
        <p:spPr>
          <a:xfrm>
            <a:off x="4448504" y="6524625"/>
            <a:ext cx="245404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90" name="王老师刚工作1年，今年接了班主任的工作，心理有点忐忑；有些家长觉得老师太年轻，有时候会质疑，有些家长还会说，老师自己没有孩子，怎么管理这么多孩子呢？对老师的有些做法不太认可。…"/>
          <p:cNvSpPr txBox="1"/>
          <p:nvPr/>
        </p:nvSpPr>
        <p:spPr>
          <a:xfrm>
            <a:off x="786525" y="2790828"/>
            <a:ext cx="10164668" cy="3291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sz="3000">
                <a:solidFill>
                  <a:srgbClr val="002B85"/>
                </a:solidFill>
              </a:defRPr>
            </a:pPr>
            <a:r>
              <a:t>    王老师刚工作1年，今年接了班主任的工作，心理有点忐忑；有些家长觉得老师太年轻，有时候会质疑，有些家长还会说，老师自己没有孩子，怎么管理这么多孩子呢？对老师的有些做法不太认可。</a:t>
            </a:r>
          </a:p>
          <a:p>
            <a:pPr algn="just">
              <a:defRPr sz="3000">
                <a:solidFill>
                  <a:srgbClr val="002B85"/>
                </a:solidFill>
              </a:defRPr>
            </a:pPr>
            <a:r>
              <a:t>       如果你是王老师，你会做些什么提高自己的权威，并且在权威和温和之间保持平衡？</a:t>
            </a:r>
          </a:p>
        </p:txBody>
      </p:sp>
      <p:sp>
        <p:nvSpPr>
          <p:cNvPr id="291" name="TextBox 28"/>
          <p:cNvSpPr txBox="1"/>
          <p:nvPr/>
        </p:nvSpPr>
        <p:spPr>
          <a:xfrm>
            <a:off x="977068" y="2129148"/>
            <a:ext cx="8278229" cy="6248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26" tIns="45726" rIns="45726" bIns="45726">
            <a:spAutoFit/>
          </a:bodyPr>
          <a:lstStyle>
            <a:lvl1pPr>
              <a:lnSpc>
                <a:spcPct val="150000"/>
              </a:lnSpc>
              <a:defRPr sz="3000">
                <a:solidFill>
                  <a:srgbClr val="0000FF"/>
                </a:solidFill>
                <a:latin typeface="楷体"/>
                <a:ea typeface="楷体"/>
                <a:cs typeface="楷体"/>
                <a:sym typeface="楷体"/>
              </a:defRPr>
            </a:lvl1pPr>
          </a:lstStyle>
          <a:p>
            <a:pPr/>
            <a:r>
              <a:t>典型案例</a:t>
            </a:r>
          </a:p>
        </p:txBody>
      </p:sp>
      <p:sp>
        <p:nvSpPr>
          <p:cNvPr id="292" name="沟通策略二：建立权威与温和边界的方法"/>
          <p:cNvSpPr txBox="1"/>
          <p:nvPr/>
        </p:nvSpPr>
        <p:spPr>
          <a:xfrm>
            <a:off x="1116314" y="1289686"/>
            <a:ext cx="9248137" cy="802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b="1" sz="4000"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沟通策略二：建立权威与温和边界的方法</a:t>
            </a:r>
          </a:p>
        </p:txBody>
      </p:sp>
      <p:sp>
        <p:nvSpPr>
          <p:cNvPr id="293" name="文本框 6"/>
          <p:cNvSpPr txBox="1"/>
          <p:nvPr/>
        </p:nvSpPr>
        <p:spPr>
          <a:xfrm>
            <a:off x="789939" y="118745"/>
            <a:ext cx="9365617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b="1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第二部分：与家长沟通的4个通用策略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图片 13" descr="图片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296" name="幻灯片编号"/>
          <p:cNvSpPr txBox="1"/>
          <p:nvPr>
            <p:ph type="sldNum" sz="quarter" idx="4294967295"/>
          </p:nvPr>
        </p:nvSpPr>
        <p:spPr>
          <a:xfrm>
            <a:off x="4448504" y="6524625"/>
            <a:ext cx="245404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graphicFrame>
        <p:nvGraphicFramePr>
          <p:cNvPr id="297" name="表格"/>
          <p:cNvGraphicFramePr/>
          <p:nvPr/>
        </p:nvGraphicFramePr>
        <p:xfrm>
          <a:off x="766085" y="2494914"/>
          <a:ext cx="10196447" cy="39497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2565645"/>
                <a:gridCol w="1573061"/>
                <a:gridCol w="1503012"/>
                <a:gridCol w="1488923"/>
                <a:gridCol w="1485202"/>
                <a:gridCol w="1580601"/>
              </a:tblGrid>
              <a:tr h="789940">
                <a:tc>
                  <a:txBody>
                    <a:bodyPr/>
                    <a:lstStyle/>
                    <a:p>
                      <a:pPr algn="l">
                        <a:defRPr sz="24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2700"/>
                      </a:pPr>
                      <a:r>
                        <a:t>1</a:t>
                      </a:r>
                      <a:r>
                        <a:rPr sz="1600"/>
                        <a:t>（模糊不清）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/>
                      </a:pPr>
                      <a:r>
                        <a:rPr b="1" sz="2700"/>
                        <a:t>2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/>
                      </a:pPr>
                      <a:r>
                        <a:rPr b="1" sz="2700"/>
                        <a:t>3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/>
                      </a:pPr>
                      <a:r>
                        <a:rPr b="1" sz="2700"/>
                        <a:t>4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2700"/>
                      </a:pPr>
                      <a:r>
                        <a:t>5</a:t>
                      </a:r>
                      <a:r>
                        <a:rPr sz="1300"/>
                        <a:t>（清晰明确）</a:t>
                      </a:r>
                    </a:p>
                  </a:txBody>
                  <a:tcPr marL="0" marR="0" marT="0" marB="0" anchor="t" anchorCtr="0" horzOverflow="overflow"/>
                </a:tc>
              </a:tr>
              <a:tr h="789940">
                <a:tc>
                  <a:txBody>
                    <a:bodyPr/>
                    <a:lstStyle/>
                    <a:p>
                      <a:pPr marL="437515" indent="-437515" algn="l">
                        <a:lnSpc>
                          <a:spcPct val="150000"/>
                        </a:lnSpc>
                        <a:buSzPct val="100000"/>
                        <a:buAutoNum type="arabicPeriod" startAt="1"/>
                        <a:defRPr sz="2400">
                          <a:solidFill>
                            <a:srgbClr val="0000FF"/>
                          </a:solidFill>
                          <a:latin typeface="楷体"/>
                          <a:ea typeface="楷体"/>
                          <a:cs typeface="楷体"/>
                          <a:sym typeface="楷体"/>
                        </a:defRPr>
                      </a:pPr>
                      <a:r>
                        <a:t>明确沟通目标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</a:tr>
              <a:tr h="7899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b="0" sz="1800"/>
                      </a:pPr>
                      <a:r>
                        <a:rPr b="1" sz="2400">
                          <a:solidFill>
                            <a:srgbClr val="0000FF"/>
                          </a:solidFill>
                          <a:latin typeface="楷体"/>
                          <a:ea typeface="楷体"/>
                          <a:cs typeface="楷体"/>
                          <a:sym typeface="楷体"/>
                        </a:rPr>
                        <a:t>2.  获得对方信任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</a:tr>
              <a:tr h="7899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b="0" sz="1800"/>
                      </a:pPr>
                      <a:r>
                        <a:rPr b="1" sz="2400">
                          <a:solidFill>
                            <a:srgbClr val="0000FF"/>
                          </a:solidFill>
                          <a:latin typeface="楷体"/>
                          <a:ea typeface="楷体"/>
                          <a:cs typeface="楷体"/>
                          <a:sym typeface="楷体"/>
                        </a:rPr>
                        <a:t>3.  共同寻找资源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</a:tr>
              <a:tr h="7899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b="0" sz="1800"/>
                      </a:pPr>
                      <a:r>
                        <a:rPr b="1" sz="2400">
                          <a:solidFill>
                            <a:srgbClr val="0000FF"/>
                          </a:solidFill>
                          <a:latin typeface="楷体"/>
                          <a:ea typeface="楷体"/>
                          <a:cs typeface="楷体"/>
                          <a:sym typeface="楷体"/>
                        </a:rPr>
                        <a:t>4. 具体行动和方法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</a:tr>
            </a:tbl>
          </a:graphicData>
        </a:graphic>
      </p:graphicFrame>
      <p:sp>
        <p:nvSpPr>
          <p:cNvPr id="298" name="沟通的意义：达成一致  取得效果"/>
          <p:cNvSpPr txBox="1"/>
          <p:nvPr/>
        </p:nvSpPr>
        <p:spPr>
          <a:xfrm>
            <a:off x="1424939" y="1335405"/>
            <a:ext cx="7575551" cy="802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defRPr b="1" sz="4000"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沟通的意义：达成一致  取得效果</a:t>
            </a:r>
          </a:p>
        </p:txBody>
      </p:sp>
      <p:sp>
        <p:nvSpPr>
          <p:cNvPr id="299" name="文本框 6"/>
          <p:cNvSpPr txBox="1"/>
          <p:nvPr/>
        </p:nvSpPr>
        <p:spPr>
          <a:xfrm>
            <a:off x="1159510" y="164465"/>
            <a:ext cx="9408795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b="1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第二部分：与家长沟通的4个通用策略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图片 13" descr="图片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0800" y="0"/>
            <a:ext cx="121920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302" name="幻灯片编号"/>
          <p:cNvSpPr txBox="1"/>
          <p:nvPr>
            <p:ph type="sldNum" sz="quarter" idx="4294967295"/>
          </p:nvPr>
        </p:nvSpPr>
        <p:spPr>
          <a:xfrm>
            <a:off x="4448504" y="6524625"/>
            <a:ext cx="245404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03" name="TextBox 28"/>
          <p:cNvSpPr txBox="1"/>
          <p:nvPr/>
        </p:nvSpPr>
        <p:spPr>
          <a:xfrm>
            <a:off x="1334568" y="2669199"/>
            <a:ext cx="8278230" cy="3025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26" tIns="45726" rIns="45726" bIns="45726">
            <a:spAutoFit/>
          </a:bodyPr>
          <a:lstStyle/>
          <a:p>
            <a:pPr>
              <a:lnSpc>
                <a:spcPct val="150000"/>
              </a:lnSpc>
              <a:defRPr sz="3000">
                <a:solidFill>
                  <a:srgbClr val="0000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1.班主任的个人综合呈现</a:t>
            </a:r>
          </a:p>
          <a:p>
            <a:pPr marL="300990" indent="-300990">
              <a:lnSpc>
                <a:spcPct val="150000"/>
              </a:lnSpc>
              <a:buSzPct val="100000"/>
              <a:buChar char="•"/>
              <a:defRPr sz="3000">
                <a:solidFill>
                  <a:srgbClr val="0000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体态：身姿挺拔、眼神坚定</a:t>
            </a:r>
          </a:p>
          <a:p>
            <a:pPr marL="300990" indent="-300990">
              <a:lnSpc>
                <a:spcPct val="150000"/>
              </a:lnSpc>
              <a:buSzPct val="100000"/>
              <a:buChar char="•"/>
              <a:defRPr sz="3000">
                <a:solidFill>
                  <a:srgbClr val="0000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着装：避免幼稚、得体</a:t>
            </a:r>
          </a:p>
          <a:p>
            <a:pPr marL="300990" indent="-300990">
              <a:lnSpc>
                <a:spcPct val="150000"/>
              </a:lnSpc>
              <a:buSzPct val="100000"/>
              <a:buChar char="•"/>
              <a:defRPr sz="3000">
                <a:solidFill>
                  <a:srgbClr val="0000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语气：不卑不亢、开放、坚持</a:t>
            </a:r>
          </a:p>
        </p:txBody>
      </p:sp>
      <p:sp>
        <p:nvSpPr>
          <p:cNvPr id="304" name="沟通策略二：建立权威与温和边界的方法"/>
          <p:cNvSpPr txBox="1"/>
          <p:nvPr/>
        </p:nvSpPr>
        <p:spPr>
          <a:xfrm>
            <a:off x="849614" y="1554480"/>
            <a:ext cx="9248137" cy="802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b="1" sz="4000"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沟通策略二：建立权威与温和边界的方法</a:t>
            </a:r>
          </a:p>
        </p:txBody>
      </p:sp>
      <p:sp>
        <p:nvSpPr>
          <p:cNvPr id="305" name="文本框 6"/>
          <p:cNvSpPr txBox="1"/>
          <p:nvPr/>
        </p:nvSpPr>
        <p:spPr>
          <a:xfrm>
            <a:off x="1003935" y="113665"/>
            <a:ext cx="9484360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b="1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第二部分：与家长沟通的4个通用策略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图片 13" descr="图片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幻灯片编号"/>
          <p:cNvSpPr txBox="1"/>
          <p:nvPr>
            <p:ph type="sldNum" sz="quarter" idx="4294967295"/>
          </p:nvPr>
        </p:nvSpPr>
        <p:spPr>
          <a:xfrm>
            <a:off x="4448504" y="6524625"/>
            <a:ext cx="245404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09" name="TextBox 28"/>
          <p:cNvSpPr txBox="1"/>
          <p:nvPr/>
        </p:nvSpPr>
        <p:spPr>
          <a:xfrm>
            <a:off x="1459028" y="2620939"/>
            <a:ext cx="8278230" cy="3025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26" tIns="45726" rIns="45726" bIns="45726">
            <a:spAutoFit/>
          </a:bodyPr>
          <a:lstStyle/>
          <a:p>
            <a:pPr>
              <a:lnSpc>
                <a:spcPct val="150000"/>
              </a:lnSpc>
              <a:defRPr sz="3000">
                <a:solidFill>
                  <a:srgbClr val="0000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2. 第一次班级规则</a:t>
            </a:r>
            <a:r>
              <a:t>制定</a:t>
            </a:r>
          </a:p>
          <a:p>
            <a:pPr marL="300990" indent="-300990">
              <a:lnSpc>
                <a:spcPct val="150000"/>
              </a:lnSpc>
              <a:buSzPct val="100000"/>
              <a:buChar char="•"/>
              <a:defRPr sz="3000">
                <a:solidFill>
                  <a:srgbClr val="0000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家长调研</a:t>
            </a:r>
          </a:p>
          <a:p>
            <a:pPr marL="300990" indent="-300990">
              <a:lnSpc>
                <a:spcPct val="150000"/>
              </a:lnSpc>
              <a:buSzPct val="100000"/>
              <a:buChar char="•"/>
              <a:defRPr sz="3000">
                <a:solidFill>
                  <a:srgbClr val="0000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学生参与</a:t>
            </a:r>
          </a:p>
          <a:p>
            <a:pPr marL="300990" indent="-300990">
              <a:lnSpc>
                <a:spcPct val="150000"/>
              </a:lnSpc>
              <a:buSzPct val="100000"/>
              <a:buChar char="•"/>
              <a:defRPr sz="3000">
                <a:solidFill>
                  <a:srgbClr val="0000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共同确定：行为规范</a:t>
            </a:r>
          </a:p>
        </p:txBody>
      </p:sp>
      <p:sp>
        <p:nvSpPr>
          <p:cNvPr id="310" name="沟通策略二：建立权威与温和边界的方法"/>
          <p:cNvSpPr txBox="1"/>
          <p:nvPr/>
        </p:nvSpPr>
        <p:spPr>
          <a:xfrm>
            <a:off x="974074" y="1601471"/>
            <a:ext cx="9248137" cy="802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b="1" sz="4000"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沟通策略二：建立权威与温和边界的方法</a:t>
            </a:r>
          </a:p>
        </p:txBody>
      </p:sp>
      <p:sp>
        <p:nvSpPr>
          <p:cNvPr id="311" name="文本框 9"/>
          <p:cNvSpPr txBox="1"/>
          <p:nvPr/>
        </p:nvSpPr>
        <p:spPr>
          <a:xfrm>
            <a:off x="1427480" y="84455"/>
            <a:ext cx="9484360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b="1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第二部分：与家长沟通的4个通用策略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图片 13" descr="图片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314" name="幻灯片编号"/>
          <p:cNvSpPr txBox="1"/>
          <p:nvPr>
            <p:ph type="sldNum" sz="quarter" idx="4294967295"/>
          </p:nvPr>
        </p:nvSpPr>
        <p:spPr>
          <a:xfrm>
            <a:off x="4448504" y="6524625"/>
            <a:ext cx="245404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15" name="TextBox 28"/>
          <p:cNvSpPr txBox="1"/>
          <p:nvPr/>
        </p:nvSpPr>
        <p:spPr>
          <a:xfrm>
            <a:off x="808793" y="2556000"/>
            <a:ext cx="8278229" cy="6248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26" tIns="45726" rIns="45726" bIns="45726">
            <a:spAutoFit/>
          </a:bodyPr>
          <a:lstStyle>
            <a:lvl1pPr>
              <a:lnSpc>
                <a:spcPct val="120000"/>
              </a:lnSpc>
              <a:defRPr sz="3000">
                <a:solidFill>
                  <a:srgbClr val="0000FF"/>
                </a:solidFill>
                <a:latin typeface="楷体"/>
                <a:ea typeface="楷体"/>
                <a:cs typeface="楷体"/>
                <a:sym typeface="楷体"/>
              </a:defRPr>
            </a:lvl1pPr>
          </a:lstStyle>
          <a:p>
            <a:pPr/>
            <a:r>
              <a:t>3.微信群的使用</a:t>
            </a:r>
          </a:p>
        </p:txBody>
      </p:sp>
      <p:sp>
        <p:nvSpPr>
          <p:cNvPr id="316" name="矩形 3"/>
          <p:cNvSpPr txBox="1"/>
          <p:nvPr/>
        </p:nvSpPr>
        <p:spPr>
          <a:xfrm>
            <a:off x="5598793" y="3226737"/>
            <a:ext cx="6096006" cy="3215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sz="3000">
                <a:solidFill>
                  <a:srgbClr val="002B85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现实中：</a:t>
            </a:r>
          </a:p>
          <a:p>
            <a:pPr algn="just">
              <a:defRPr sz="3000">
                <a:solidFill>
                  <a:srgbClr val="002B85"/>
                </a:solidFill>
                <a:latin typeface="楷体"/>
                <a:ea typeface="楷体"/>
                <a:cs typeface="楷体"/>
                <a:sym typeface="楷体"/>
              </a:defRPr>
            </a:pPr>
          </a:p>
          <a:p>
            <a:pPr marL="300990" indent="-300990" algn="just">
              <a:buSzPct val="100000"/>
              <a:buChar char="•"/>
              <a:defRPr sz="3000">
                <a:solidFill>
                  <a:srgbClr val="002B85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微信群里，家长问很多问题，导致重要的信息很多家长没有看到</a:t>
            </a:r>
          </a:p>
          <a:p>
            <a:pPr marL="300990" indent="-300990" algn="just">
              <a:buSzPct val="100000"/>
              <a:buChar char="•"/>
              <a:defRPr sz="3000">
                <a:solidFill>
                  <a:srgbClr val="002B85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有些家长负面带动带来更大影响</a:t>
            </a:r>
          </a:p>
          <a:p>
            <a:pPr marL="300990" indent="-300990" algn="just">
              <a:buSzPct val="100000"/>
              <a:buChar char="•"/>
              <a:defRPr sz="3000">
                <a:solidFill>
                  <a:srgbClr val="002B85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没有时间边界，带来干扰</a:t>
            </a:r>
          </a:p>
        </p:txBody>
      </p:sp>
      <p:sp>
        <p:nvSpPr>
          <p:cNvPr id="317" name="文本框 2"/>
          <p:cNvSpPr txBox="1"/>
          <p:nvPr/>
        </p:nvSpPr>
        <p:spPr>
          <a:xfrm>
            <a:off x="885821" y="3163237"/>
            <a:ext cx="4769848" cy="2148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sz="3000">
                <a:solidFill>
                  <a:srgbClr val="942192"/>
                </a:solidFill>
                <a:latin typeface="黑体"/>
                <a:ea typeface="黑体"/>
                <a:cs typeface="黑体"/>
                <a:sym typeface="黑体"/>
              </a:defRPr>
            </a:pPr>
            <a:r>
              <a:t>理想中班级微信群目的：</a:t>
            </a:r>
          </a:p>
          <a:p>
            <a:pPr algn="just">
              <a:defRPr sz="3000">
                <a:solidFill>
                  <a:srgbClr val="002B85"/>
                </a:solidFill>
                <a:latin typeface="黑体"/>
                <a:ea typeface="黑体"/>
                <a:cs typeface="黑体"/>
                <a:sym typeface="黑体"/>
              </a:defRPr>
            </a:pPr>
          </a:p>
          <a:p>
            <a:pPr marL="300990" indent="-300990" algn="just">
              <a:buSzPct val="100000"/>
              <a:buChar char="•"/>
              <a:defRPr sz="3000">
                <a:solidFill>
                  <a:srgbClr val="002B85"/>
                </a:solidFill>
              </a:defRPr>
            </a:pPr>
            <a:r>
              <a:t>高效的管理</a:t>
            </a:r>
          </a:p>
          <a:p>
            <a:pPr marL="300990" indent="-300990" algn="just">
              <a:buSzPct val="100000"/>
              <a:buChar char="•"/>
              <a:defRPr sz="3000">
                <a:solidFill>
                  <a:srgbClr val="002B85"/>
                </a:solidFill>
              </a:defRPr>
            </a:pPr>
            <a:r>
              <a:t>良好的家长动力</a:t>
            </a:r>
          </a:p>
        </p:txBody>
      </p:sp>
      <p:sp>
        <p:nvSpPr>
          <p:cNvPr id="318" name="沟通策略二：建立权威与温和边界的方法"/>
          <p:cNvSpPr txBox="1"/>
          <p:nvPr/>
        </p:nvSpPr>
        <p:spPr>
          <a:xfrm>
            <a:off x="570849" y="1575436"/>
            <a:ext cx="9248137" cy="802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b="1" sz="4000"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沟通策略二：建立权威与温和边界的方法</a:t>
            </a:r>
          </a:p>
        </p:txBody>
      </p:sp>
      <p:sp>
        <p:nvSpPr>
          <p:cNvPr id="319" name="文本框 6"/>
          <p:cNvSpPr txBox="1"/>
          <p:nvPr/>
        </p:nvSpPr>
        <p:spPr>
          <a:xfrm>
            <a:off x="808990" y="-1"/>
            <a:ext cx="9484360" cy="1508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b="1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第二部分：与家长沟通的4个通用策略</a:t>
            </a:r>
            <a:endParaRPr sz="3600">
              <a:ln w="10160">
                <a:solidFill>
                  <a:schemeClr val="accent5"/>
                </a:solidFill>
              </a:ln>
              <a:effectLst>
                <a:outerShdw sx="100000" sy="100000" kx="0" ky="0" algn="b" rotWithShape="0" blurRad="38100" dist="22860" dir="5400000">
                  <a:srgbClr val="000000">
                    <a:alpha val="30000"/>
                  </a:srgbClr>
                </a:outerShdw>
              </a:effectLst>
              <a:latin typeface="+mn-lt"/>
              <a:ea typeface="+mn-ea"/>
              <a:cs typeface="+mn-cs"/>
              <a:sym typeface="Helvetica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图片 13" descr="图片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322" name="幻灯片编号"/>
          <p:cNvSpPr txBox="1"/>
          <p:nvPr>
            <p:ph type="sldNum" sz="quarter" idx="4294967295"/>
          </p:nvPr>
        </p:nvSpPr>
        <p:spPr>
          <a:xfrm>
            <a:off x="4448504" y="6524625"/>
            <a:ext cx="245404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23" name="文本框 1"/>
          <p:cNvSpPr txBox="1"/>
          <p:nvPr/>
        </p:nvSpPr>
        <p:spPr>
          <a:xfrm>
            <a:off x="1179830" y="3361056"/>
            <a:ext cx="9297670" cy="3291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sz="3000">
                <a:solidFill>
                  <a:srgbClr val="942192"/>
                </a:solidFill>
                <a:latin typeface="黑体"/>
                <a:ea typeface="黑体"/>
                <a:cs typeface="黑体"/>
                <a:sym typeface="黑体"/>
              </a:defRPr>
            </a:pPr>
            <a:r>
              <a:t>首先：做好事先的约定</a:t>
            </a:r>
            <a:endParaRPr>
              <a:solidFill>
                <a:srgbClr val="002B85"/>
              </a:solidFill>
            </a:endParaRPr>
          </a:p>
          <a:p>
            <a:pPr marL="300990" indent="-300990" algn="just">
              <a:buSzPct val="100000"/>
              <a:buChar char="•"/>
              <a:defRPr sz="3000">
                <a:solidFill>
                  <a:srgbClr val="002B85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只用于发布重要通知</a:t>
            </a:r>
          </a:p>
          <a:p>
            <a:pPr marL="300990" indent="-300990" algn="just">
              <a:buSzPct val="100000"/>
              <a:buChar char="•"/>
              <a:defRPr sz="3000">
                <a:solidFill>
                  <a:srgbClr val="002B85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需要家长确认的，可以按照学号接龙</a:t>
            </a:r>
          </a:p>
          <a:p>
            <a:pPr marL="300990" indent="-300990" algn="just">
              <a:buSzPct val="100000"/>
              <a:buChar char="•"/>
              <a:defRPr sz="3000">
                <a:solidFill>
                  <a:srgbClr val="002B85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家长不发个人问题</a:t>
            </a:r>
          </a:p>
          <a:p>
            <a:pPr marL="300990" indent="-300990" algn="just">
              <a:buSzPct val="100000"/>
              <a:buChar char="•"/>
              <a:defRPr sz="3000">
                <a:solidFill>
                  <a:srgbClr val="002B85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有需要的单独沟通</a:t>
            </a:r>
          </a:p>
          <a:p>
            <a:pPr marL="300990" indent="-300990" algn="just">
              <a:buSzPct val="100000"/>
              <a:buChar char="•"/>
              <a:defRPr sz="3000">
                <a:solidFill>
                  <a:srgbClr val="002B85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最晚时间约定</a:t>
            </a:r>
          </a:p>
        </p:txBody>
      </p:sp>
      <p:sp>
        <p:nvSpPr>
          <p:cNvPr id="324" name="沟通策略二：建立权威与温和边界的方法"/>
          <p:cNvSpPr txBox="1"/>
          <p:nvPr/>
        </p:nvSpPr>
        <p:spPr>
          <a:xfrm>
            <a:off x="776589" y="1437641"/>
            <a:ext cx="9248137" cy="802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b="1" sz="4000"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沟通策略二：建立权威与温和边界的方法</a:t>
            </a:r>
          </a:p>
        </p:txBody>
      </p:sp>
      <p:sp>
        <p:nvSpPr>
          <p:cNvPr id="325" name="TextBox 28"/>
          <p:cNvSpPr txBox="1"/>
          <p:nvPr/>
        </p:nvSpPr>
        <p:spPr>
          <a:xfrm>
            <a:off x="887533" y="2485683"/>
            <a:ext cx="8278229" cy="6248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26" tIns="45726" rIns="45726" bIns="45726">
            <a:spAutoFit/>
          </a:bodyPr>
          <a:lstStyle>
            <a:lvl1pPr>
              <a:lnSpc>
                <a:spcPct val="120000"/>
              </a:lnSpc>
              <a:defRPr sz="3000">
                <a:solidFill>
                  <a:srgbClr val="0000FF"/>
                </a:solidFill>
                <a:latin typeface="楷体"/>
                <a:ea typeface="楷体"/>
                <a:cs typeface="楷体"/>
                <a:sym typeface="楷体"/>
              </a:defRPr>
            </a:lvl1pPr>
          </a:lstStyle>
          <a:p>
            <a:pPr/>
            <a:r>
              <a:t>3.微信群的使用</a:t>
            </a:r>
          </a:p>
        </p:txBody>
      </p:sp>
      <p:sp>
        <p:nvSpPr>
          <p:cNvPr id="326" name="文本框 6"/>
          <p:cNvSpPr txBox="1"/>
          <p:nvPr/>
        </p:nvSpPr>
        <p:spPr>
          <a:xfrm>
            <a:off x="638810" y="69850"/>
            <a:ext cx="9484360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b="1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第二部分：与家长沟通的4个通用策略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图片 13" descr="图片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329" name="幻灯片编号"/>
          <p:cNvSpPr txBox="1"/>
          <p:nvPr>
            <p:ph type="sldNum" sz="quarter" idx="4294967295"/>
          </p:nvPr>
        </p:nvSpPr>
        <p:spPr>
          <a:xfrm>
            <a:off x="4448504" y="6524625"/>
            <a:ext cx="245404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30" name="文本框 1"/>
          <p:cNvSpPr txBox="1"/>
          <p:nvPr/>
        </p:nvSpPr>
        <p:spPr>
          <a:xfrm>
            <a:off x="1513202" y="3548681"/>
            <a:ext cx="6442082" cy="2148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sz="3000">
                <a:solidFill>
                  <a:srgbClr val="942192"/>
                </a:solidFill>
                <a:latin typeface="黑体"/>
                <a:ea typeface="黑体"/>
                <a:cs typeface="黑体"/>
                <a:sym typeface="黑体"/>
              </a:defRPr>
            </a:pPr>
            <a:r>
              <a:t>接下来：开学初强调</a:t>
            </a:r>
          </a:p>
          <a:p>
            <a:pPr algn="just">
              <a:defRPr sz="3000">
                <a:solidFill>
                  <a:srgbClr val="002B85"/>
                </a:solidFill>
                <a:latin typeface="黑体"/>
                <a:ea typeface="黑体"/>
                <a:cs typeface="黑体"/>
                <a:sym typeface="黑体"/>
              </a:defRPr>
            </a:pPr>
          </a:p>
          <a:p>
            <a:pPr marL="300990" indent="-300990" algn="just">
              <a:buSzPct val="100000"/>
              <a:buChar char="•"/>
              <a:defRPr sz="3000">
                <a:solidFill>
                  <a:srgbClr val="002B85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确保每个家长都知道</a:t>
            </a:r>
          </a:p>
          <a:p>
            <a:pPr marL="300990" indent="-300990" algn="just">
              <a:buSzPct val="100000"/>
              <a:buChar char="•"/>
              <a:defRPr sz="3000">
                <a:solidFill>
                  <a:srgbClr val="002B85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通过具体的活动强化</a:t>
            </a:r>
          </a:p>
        </p:txBody>
      </p:sp>
      <p:sp>
        <p:nvSpPr>
          <p:cNvPr id="331" name="TextBox 28"/>
          <p:cNvSpPr txBox="1"/>
          <p:nvPr/>
        </p:nvSpPr>
        <p:spPr>
          <a:xfrm>
            <a:off x="1179633" y="2532674"/>
            <a:ext cx="8278229" cy="6248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26" tIns="45726" rIns="45726" bIns="45726">
            <a:spAutoFit/>
          </a:bodyPr>
          <a:lstStyle>
            <a:lvl1pPr>
              <a:lnSpc>
                <a:spcPct val="120000"/>
              </a:lnSpc>
              <a:defRPr sz="3000">
                <a:solidFill>
                  <a:srgbClr val="0000FF"/>
                </a:solidFill>
                <a:latin typeface="楷体"/>
                <a:ea typeface="楷体"/>
                <a:cs typeface="楷体"/>
                <a:sym typeface="楷体"/>
              </a:defRPr>
            </a:lvl1pPr>
          </a:lstStyle>
          <a:p>
            <a:pPr/>
            <a:r>
              <a:t>3.微信群的使用</a:t>
            </a:r>
          </a:p>
        </p:txBody>
      </p:sp>
      <p:sp>
        <p:nvSpPr>
          <p:cNvPr id="332" name="沟通策略二：建立权威与温和边界的方法"/>
          <p:cNvSpPr txBox="1"/>
          <p:nvPr/>
        </p:nvSpPr>
        <p:spPr>
          <a:xfrm>
            <a:off x="835009" y="1364616"/>
            <a:ext cx="9248137" cy="802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b="1" sz="4000"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沟通策略二：建立权威与温和边界的方法</a:t>
            </a:r>
          </a:p>
        </p:txBody>
      </p:sp>
      <p:sp>
        <p:nvSpPr>
          <p:cNvPr id="333" name="文本框 6"/>
          <p:cNvSpPr txBox="1"/>
          <p:nvPr/>
        </p:nvSpPr>
        <p:spPr>
          <a:xfrm>
            <a:off x="755650" y="113665"/>
            <a:ext cx="9484360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b="1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第二部分：与家长沟通的4个通用策略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文本框 6"/>
          <p:cNvSpPr txBox="1"/>
          <p:nvPr/>
        </p:nvSpPr>
        <p:spPr>
          <a:xfrm>
            <a:off x="2215515" y="2707639"/>
            <a:ext cx="9484360" cy="18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defRPr b="1" sz="4000">
                <a:solidFill>
                  <a:srgbClr val="00B0F0"/>
                </a:solidFill>
              </a:defRPr>
            </a:pPr>
            <a:r>
              <a:t>第一部分：</a:t>
            </a:r>
          </a:p>
          <a:p>
            <a:pPr>
              <a:lnSpc>
                <a:spcPct val="150000"/>
              </a:lnSpc>
              <a:defRPr b="1" sz="4000">
                <a:solidFill>
                  <a:srgbClr val="00B0F0"/>
                </a:solidFill>
              </a:defRPr>
            </a:pPr>
            <a:r>
              <a:t>从家校沟通中的“问题思维”到“解决视角”</a:t>
            </a:r>
          </a:p>
        </p:txBody>
      </p:sp>
      <p:pic>
        <p:nvPicPr>
          <p:cNvPr id="124" name="图片 1" descr="图片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954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图片 13" descr="图片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336" name="幻灯片编号"/>
          <p:cNvSpPr txBox="1"/>
          <p:nvPr>
            <p:ph type="sldNum" sz="quarter" idx="4294967295"/>
          </p:nvPr>
        </p:nvSpPr>
        <p:spPr>
          <a:xfrm>
            <a:off x="4448504" y="6524625"/>
            <a:ext cx="245404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37" name="文本框 1"/>
          <p:cNvSpPr txBox="1"/>
          <p:nvPr/>
        </p:nvSpPr>
        <p:spPr>
          <a:xfrm>
            <a:off x="1579257" y="3714417"/>
            <a:ext cx="7945837" cy="1691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00990" indent="-300990" algn="just">
              <a:buSzPct val="100000"/>
              <a:buChar char="•"/>
              <a:defRPr sz="3000">
                <a:solidFill>
                  <a:srgbClr val="0433FF"/>
                </a:solidFill>
                <a:latin typeface="黑体"/>
                <a:ea typeface="黑体"/>
                <a:cs typeface="黑体"/>
                <a:sym typeface="黑体"/>
              </a:defRPr>
            </a:pPr>
            <a:r>
              <a:t>观察家长的特点，发现有领导力的家长</a:t>
            </a:r>
          </a:p>
          <a:p>
            <a:pPr marL="300990" indent="-300990" algn="just">
              <a:buSzPct val="100000"/>
              <a:buChar char="•"/>
              <a:defRPr sz="3000">
                <a:solidFill>
                  <a:srgbClr val="0433FF"/>
                </a:solidFill>
                <a:latin typeface="黑体"/>
                <a:ea typeface="黑体"/>
                <a:cs typeface="黑体"/>
                <a:sym typeface="黑体"/>
              </a:defRPr>
            </a:pPr>
            <a:r>
              <a:t>最好事情和环节争取他们的支持</a:t>
            </a:r>
          </a:p>
          <a:p>
            <a:pPr marL="300990" indent="-300990" algn="just">
              <a:buSzPct val="100000"/>
              <a:buChar char="•"/>
              <a:defRPr sz="3000">
                <a:solidFill>
                  <a:srgbClr val="0433FF"/>
                </a:solidFill>
                <a:latin typeface="黑体"/>
                <a:ea typeface="黑体"/>
                <a:cs typeface="黑体"/>
                <a:sym typeface="黑体"/>
              </a:defRPr>
            </a:pPr>
            <a:r>
              <a:t>在适当场合请他们发言、分享经验</a:t>
            </a:r>
          </a:p>
        </p:txBody>
      </p:sp>
      <p:sp>
        <p:nvSpPr>
          <p:cNvPr id="338" name="TextBox 28"/>
          <p:cNvSpPr txBox="1"/>
          <p:nvPr/>
        </p:nvSpPr>
        <p:spPr>
          <a:xfrm>
            <a:off x="1506669" y="2963204"/>
            <a:ext cx="8278232" cy="6248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26" tIns="45726" rIns="45726" bIns="45726">
            <a:spAutoFit/>
          </a:bodyPr>
          <a:lstStyle>
            <a:lvl1pPr>
              <a:lnSpc>
                <a:spcPct val="120000"/>
              </a:lnSpc>
              <a:defRPr sz="3000">
                <a:solidFill>
                  <a:srgbClr val="0000FF"/>
                </a:solidFill>
                <a:latin typeface="楷体"/>
                <a:ea typeface="楷体"/>
                <a:cs typeface="楷体"/>
                <a:sym typeface="楷体"/>
              </a:defRPr>
            </a:lvl1pPr>
          </a:lstStyle>
          <a:p>
            <a:pPr/>
            <a:r>
              <a:t>4.与核心家长达成一致</a:t>
            </a:r>
          </a:p>
        </p:txBody>
      </p:sp>
      <p:sp>
        <p:nvSpPr>
          <p:cNvPr id="339" name="沟通策略二：建立权威与温和边界的方法"/>
          <p:cNvSpPr txBox="1"/>
          <p:nvPr/>
        </p:nvSpPr>
        <p:spPr>
          <a:xfrm>
            <a:off x="1097899" y="1452246"/>
            <a:ext cx="9248137" cy="802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b="1" sz="4000"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沟通策略二：建立权威与温和边界的方法</a:t>
            </a:r>
          </a:p>
        </p:txBody>
      </p:sp>
      <p:sp>
        <p:nvSpPr>
          <p:cNvPr id="340" name="文本框 6"/>
          <p:cNvSpPr txBox="1"/>
          <p:nvPr/>
        </p:nvSpPr>
        <p:spPr>
          <a:xfrm>
            <a:off x="904240" y="202565"/>
            <a:ext cx="9484360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b="1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第二部分：与家长沟通的4个通用策略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图片 13" descr="图片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343" name="幻灯片编号"/>
          <p:cNvSpPr txBox="1"/>
          <p:nvPr>
            <p:ph type="sldNum" sz="quarter" idx="4294967295"/>
          </p:nvPr>
        </p:nvSpPr>
        <p:spPr>
          <a:xfrm>
            <a:off x="4448504" y="6524625"/>
            <a:ext cx="245404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44" name="初中1年级女生，平时与同学相处比较和睦，最近不知为何总是和另一个女生发生矛盾，互相告状，口头争吵，让其他同学不理对方等。…"/>
          <p:cNvSpPr txBox="1"/>
          <p:nvPr/>
        </p:nvSpPr>
        <p:spPr>
          <a:xfrm>
            <a:off x="580152" y="3454701"/>
            <a:ext cx="11215093" cy="3215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sz="3000">
                <a:solidFill>
                  <a:srgbClr val="002B85"/>
                </a:solidFill>
              </a:defRPr>
            </a:pPr>
            <a:r>
              <a:t>      初中1年级女生，平时与同学相处比较和睦，最近不知为何总是和另一个女生发生矛盾，互相告状，口头争吵，让其他同学不理对方等。</a:t>
            </a:r>
          </a:p>
          <a:p>
            <a:pPr algn="just">
              <a:defRPr sz="3000">
                <a:solidFill>
                  <a:srgbClr val="002B85"/>
                </a:solidFill>
              </a:defRPr>
            </a:pPr>
            <a:r>
              <a:t>    请该女生家长到学校沟通，家长说知道这件事，也表示回去做工作，但是又欲言又止，好像要说什么但是又没说。</a:t>
            </a:r>
          </a:p>
          <a:p>
            <a:pPr algn="just">
              <a:defRPr sz="3000">
                <a:solidFill>
                  <a:srgbClr val="002B85"/>
                </a:solidFill>
              </a:defRPr>
            </a:pPr>
            <a:r>
              <a:t>     </a:t>
            </a:r>
          </a:p>
        </p:txBody>
      </p:sp>
      <p:sp>
        <p:nvSpPr>
          <p:cNvPr id="345" name="TextBox 28"/>
          <p:cNvSpPr txBox="1"/>
          <p:nvPr/>
        </p:nvSpPr>
        <p:spPr>
          <a:xfrm>
            <a:off x="862133" y="2730385"/>
            <a:ext cx="8278229" cy="6248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26" tIns="45726" rIns="45726" bIns="45726">
            <a:spAutoFit/>
          </a:bodyPr>
          <a:lstStyle>
            <a:lvl1pPr>
              <a:lnSpc>
                <a:spcPct val="150000"/>
              </a:lnSpc>
              <a:defRPr sz="3000">
                <a:solidFill>
                  <a:srgbClr val="0000FF"/>
                </a:solidFill>
                <a:latin typeface="楷体"/>
                <a:ea typeface="楷体"/>
                <a:cs typeface="楷体"/>
                <a:sym typeface="楷体"/>
              </a:defRPr>
            </a:lvl1pPr>
          </a:lstStyle>
          <a:p>
            <a:pPr/>
            <a:r>
              <a:t>典型案例</a:t>
            </a:r>
          </a:p>
        </p:txBody>
      </p:sp>
      <p:sp>
        <p:nvSpPr>
          <p:cNvPr id="346" name="沟通策略三：双向沟通的方法"/>
          <p:cNvSpPr txBox="1"/>
          <p:nvPr/>
        </p:nvSpPr>
        <p:spPr>
          <a:xfrm>
            <a:off x="1506839" y="1569086"/>
            <a:ext cx="6708137" cy="802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b="1" sz="4000"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沟通策略三：双向沟通的方法</a:t>
            </a:r>
          </a:p>
        </p:txBody>
      </p:sp>
      <p:sp>
        <p:nvSpPr>
          <p:cNvPr id="347" name="文本框 6"/>
          <p:cNvSpPr txBox="1"/>
          <p:nvPr/>
        </p:nvSpPr>
        <p:spPr>
          <a:xfrm>
            <a:off x="862330" y="172085"/>
            <a:ext cx="9484360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b="1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第二部分：与家长沟通的4个通用策略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图片 13" descr="图片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350" name="幻灯片编号"/>
          <p:cNvSpPr txBox="1"/>
          <p:nvPr>
            <p:ph type="sldNum" sz="quarter" idx="4294967295"/>
          </p:nvPr>
        </p:nvSpPr>
        <p:spPr>
          <a:xfrm>
            <a:off x="4448504" y="6524625"/>
            <a:ext cx="245404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51" name="TextBox 28"/>
          <p:cNvSpPr txBox="1"/>
          <p:nvPr/>
        </p:nvSpPr>
        <p:spPr>
          <a:xfrm>
            <a:off x="1139824" y="3388359"/>
            <a:ext cx="10102217" cy="2225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26" tIns="45726" rIns="45726" bIns="45726">
            <a:spAutoFit/>
          </a:bodyPr>
          <a:lstStyle/>
          <a:p>
            <a:pPr>
              <a:lnSpc>
                <a:spcPct val="150000"/>
              </a:lnSpc>
              <a:defRPr sz="3000">
                <a:solidFill>
                  <a:srgbClr val="0000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1.鼓励对方说出自己的观点和看法</a:t>
            </a:r>
          </a:p>
          <a:p>
            <a:pPr marL="300990" indent="-300990">
              <a:lnSpc>
                <a:spcPct val="150000"/>
              </a:lnSpc>
              <a:buSzPct val="100000"/>
              <a:buChar char="•"/>
              <a:defRPr sz="3000">
                <a:solidFill>
                  <a:srgbClr val="0000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我看您好像有话要说？我会为您保守秘密的</a:t>
            </a:r>
          </a:p>
          <a:p>
            <a:pPr marL="300990" indent="-300990">
              <a:lnSpc>
                <a:spcPct val="150000"/>
              </a:lnSpc>
              <a:buSzPct val="100000"/>
              <a:buChar char="•"/>
              <a:defRPr sz="3000">
                <a:solidFill>
                  <a:srgbClr val="0000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我希望了解更全面信息，您的反馈对我们、对孩子都重要</a:t>
            </a:r>
          </a:p>
        </p:txBody>
      </p:sp>
      <p:sp>
        <p:nvSpPr>
          <p:cNvPr id="352" name="沟通策略三：双向沟通的方法"/>
          <p:cNvSpPr txBox="1"/>
          <p:nvPr/>
        </p:nvSpPr>
        <p:spPr>
          <a:xfrm>
            <a:off x="1360789" y="1802765"/>
            <a:ext cx="6708137" cy="802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b="1" sz="4000"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沟通策略三：双向沟通的方法</a:t>
            </a:r>
          </a:p>
        </p:txBody>
      </p:sp>
      <p:sp>
        <p:nvSpPr>
          <p:cNvPr id="353" name="文本框 6"/>
          <p:cNvSpPr txBox="1"/>
          <p:nvPr/>
        </p:nvSpPr>
        <p:spPr>
          <a:xfrm>
            <a:off x="711835" y="99060"/>
            <a:ext cx="9484360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b="1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第二部分：与家长沟通的4个通用策略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图片 13" descr="图片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356" name="幻灯片编号"/>
          <p:cNvSpPr txBox="1"/>
          <p:nvPr>
            <p:ph type="sldNum" sz="quarter" idx="4294967295"/>
          </p:nvPr>
        </p:nvSpPr>
        <p:spPr>
          <a:xfrm>
            <a:off x="4448504" y="6524625"/>
            <a:ext cx="245404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57" name="TextBox 28"/>
          <p:cNvSpPr txBox="1"/>
          <p:nvPr/>
        </p:nvSpPr>
        <p:spPr>
          <a:xfrm>
            <a:off x="2045138" y="2887004"/>
            <a:ext cx="8278229" cy="3025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26" tIns="45726" rIns="45726" bIns="45726">
            <a:spAutoFit/>
          </a:bodyPr>
          <a:lstStyle/>
          <a:p>
            <a:pPr>
              <a:lnSpc>
                <a:spcPct val="150000"/>
              </a:lnSpc>
              <a:defRPr sz="3000">
                <a:solidFill>
                  <a:srgbClr val="0000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2. 认可其中某些部分</a:t>
            </a:r>
          </a:p>
          <a:p>
            <a:pPr marL="300990" indent="-300990">
              <a:lnSpc>
                <a:spcPct val="150000"/>
              </a:lnSpc>
              <a:buSzPct val="100000"/>
              <a:buChar char="•"/>
              <a:defRPr sz="3000">
                <a:solidFill>
                  <a:srgbClr val="0000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您刚才的观点我也认可；</a:t>
            </a:r>
          </a:p>
          <a:p>
            <a:pPr marL="300990" indent="-300990">
              <a:lnSpc>
                <a:spcPct val="150000"/>
              </a:lnSpc>
              <a:buSzPct val="100000"/>
              <a:buChar char="•"/>
              <a:defRPr sz="3000">
                <a:solidFill>
                  <a:srgbClr val="0000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您的观察真细致；</a:t>
            </a:r>
          </a:p>
          <a:p>
            <a:pPr marL="300990" indent="-300990">
              <a:lnSpc>
                <a:spcPct val="150000"/>
              </a:lnSpc>
              <a:buSzPct val="100000"/>
              <a:buChar char="•"/>
              <a:defRPr sz="3000">
                <a:solidFill>
                  <a:srgbClr val="0000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您对孩子的教育真的很用心；</a:t>
            </a:r>
          </a:p>
        </p:txBody>
      </p:sp>
      <p:sp>
        <p:nvSpPr>
          <p:cNvPr id="358" name="沟通策略三：双向沟通的方法"/>
          <p:cNvSpPr txBox="1"/>
          <p:nvPr/>
        </p:nvSpPr>
        <p:spPr>
          <a:xfrm>
            <a:off x="1702435" y="1464310"/>
            <a:ext cx="8118476" cy="802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defRPr b="1" sz="4000"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沟通策略三：双向沟通的方法</a:t>
            </a:r>
          </a:p>
        </p:txBody>
      </p:sp>
      <p:sp>
        <p:nvSpPr>
          <p:cNvPr id="359" name="文本框 6"/>
          <p:cNvSpPr txBox="1"/>
          <p:nvPr/>
        </p:nvSpPr>
        <p:spPr>
          <a:xfrm>
            <a:off x="883920" y="201295"/>
            <a:ext cx="9439910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b="1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第二部分：与家长沟通的4个通用策略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图片 13" descr="图片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362" name="幻灯片编号"/>
          <p:cNvSpPr txBox="1"/>
          <p:nvPr>
            <p:ph type="sldNum" sz="quarter" idx="4294967295"/>
          </p:nvPr>
        </p:nvSpPr>
        <p:spPr>
          <a:xfrm>
            <a:off x="4448504" y="6524625"/>
            <a:ext cx="245404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63" name="TextBox 28"/>
          <p:cNvSpPr txBox="1"/>
          <p:nvPr/>
        </p:nvSpPr>
        <p:spPr>
          <a:xfrm>
            <a:off x="1906073" y="2877480"/>
            <a:ext cx="8278229" cy="3025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26" tIns="45726" rIns="45726" bIns="45726">
            <a:spAutoFit/>
          </a:bodyPr>
          <a:lstStyle/>
          <a:p>
            <a:pPr>
              <a:lnSpc>
                <a:spcPct val="150000"/>
              </a:lnSpc>
              <a:defRPr sz="3000">
                <a:solidFill>
                  <a:srgbClr val="0000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3. 聚焦目标 达成一致</a:t>
            </a:r>
          </a:p>
          <a:p>
            <a:pPr marL="300990" indent="-300990">
              <a:lnSpc>
                <a:spcPct val="150000"/>
              </a:lnSpc>
              <a:buSzPct val="100000"/>
              <a:buChar char="•"/>
              <a:defRPr sz="3000">
                <a:solidFill>
                  <a:srgbClr val="0000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那我们先冷处理3天看看效果</a:t>
            </a:r>
          </a:p>
          <a:p>
            <a:pPr marL="300990" indent="-300990">
              <a:lnSpc>
                <a:spcPct val="150000"/>
              </a:lnSpc>
              <a:buSzPct val="100000"/>
              <a:buChar char="•"/>
              <a:defRPr sz="3000">
                <a:solidFill>
                  <a:srgbClr val="0000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您在家还是及时观察孩子情绪</a:t>
            </a:r>
          </a:p>
          <a:p>
            <a:pPr marL="300990" indent="-300990">
              <a:lnSpc>
                <a:spcPct val="150000"/>
              </a:lnSpc>
              <a:buSzPct val="100000"/>
              <a:buChar char="•"/>
              <a:defRPr sz="3000">
                <a:solidFill>
                  <a:srgbClr val="0000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我跟那个同学家长沟通下</a:t>
            </a:r>
          </a:p>
        </p:txBody>
      </p:sp>
      <p:sp>
        <p:nvSpPr>
          <p:cNvPr id="364" name="沟通策略三：双向沟通的方法"/>
          <p:cNvSpPr txBox="1"/>
          <p:nvPr/>
        </p:nvSpPr>
        <p:spPr>
          <a:xfrm>
            <a:off x="1506839" y="1508761"/>
            <a:ext cx="6708137" cy="802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b="1" sz="4000"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沟通策略三：双向沟通的方法</a:t>
            </a:r>
          </a:p>
        </p:txBody>
      </p:sp>
      <p:sp>
        <p:nvSpPr>
          <p:cNvPr id="365" name="文本框 6"/>
          <p:cNvSpPr txBox="1"/>
          <p:nvPr/>
        </p:nvSpPr>
        <p:spPr>
          <a:xfrm>
            <a:off x="609600" y="99060"/>
            <a:ext cx="9484360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b="1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第二部分：与家长沟通的4个通用策略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图片 13" descr="图片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368" name="幻灯片编号"/>
          <p:cNvSpPr txBox="1"/>
          <p:nvPr>
            <p:ph type="sldNum" sz="quarter" idx="4294967295"/>
          </p:nvPr>
        </p:nvSpPr>
        <p:spPr>
          <a:xfrm>
            <a:off x="4448504" y="6524625"/>
            <a:ext cx="245404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69" name="初二男生，原来成绩还比较好，最近老师们发现上课状态不好，作业质量也不高，成绩极速下降。…"/>
          <p:cNvSpPr txBox="1"/>
          <p:nvPr/>
        </p:nvSpPr>
        <p:spPr>
          <a:xfrm>
            <a:off x="611902" y="2778755"/>
            <a:ext cx="11215093" cy="3825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sz="3000">
                <a:solidFill>
                  <a:srgbClr val="002B85"/>
                </a:solidFill>
              </a:defRPr>
            </a:pPr>
            <a:r>
              <a:t>      初二男生，原来成绩还比较好，最近老师们发现上课状态不好，作业质量也不高，成绩极速下降。</a:t>
            </a:r>
          </a:p>
          <a:p>
            <a:pPr algn="just">
              <a:defRPr sz="3000">
                <a:solidFill>
                  <a:srgbClr val="002B85"/>
                </a:solidFill>
              </a:defRPr>
            </a:pPr>
            <a:r>
              <a:t>    家长也很着急，主动找老师沟通，说孩子从小很听话，但是初二开始迷上了手机游戏，晚上不睡觉，家长说了，口头上答应，但是管不住自己。有时候情绪还特别激烈，跟家长争吵，不让家长进自己房间。因为成绩下降，家长反复催促学习，软硬兼施，又一次还把手机没收，但是没用。   </a:t>
            </a:r>
          </a:p>
        </p:txBody>
      </p:sp>
      <p:sp>
        <p:nvSpPr>
          <p:cNvPr id="370" name="TextBox 28"/>
          <p:cNvSpPr txBox="1"/>
          <p:nvPr/>
        </p:nvSpPr>
        <p:spPr>
          <a:xfrm>
            <a:off x="570033" y="2278039"/>
            <a:ext cx="8278229" cy="6248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26" tIns="45726" rIns="45726" bIns="45726">
            <a:spAutoFit/>
          </a:bodyPr>
          <a:lstStyle>
            <a:lvl1pPr>
              <a:lnSpc>
                <a:spcPct val="150000"/>
              </a:lnSpc>
              <a:defRPr sz="3000">
                <a:solidFill>
                  <a:srgbClr val="0000FF"/>
                </a:solidFill>
                <a:latin typeface="楷体"/>
                <a:ea typeface="楷体"/>
                <a:cs typeface="楷体"/>
                <a:sym typeface="楷体"/>
              </a:defRPr>
            </a:lvl1pPr>
          </a:lstStyle>
          <a:p>
            <a:pPr/>
            <a:r>
              <a:t>典型案例</a:t>
            </a:r>
          </a:p>
        </p:txBody>
      </p:sp>
      <p:sp>
        <p:nvSpPr>
          <p:cNvPr id="371" name="沟通策略四：给出具体指导和方法建议"/>
          <p:cNvSpPr txBox="1"/>
          <p:nvPr/>
        </p:nvSpPr>
        <p:spPr>
          <a:xfrm>
            <a:off x="949960" y="1319530"/>
            <a:ext cx="10214610" cy="802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defRPr b="1" sz="4000"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沟通策略四：给出具体指导和方法建议</a:t>
            </a:r>
          </a:p>
        </p:txBody>
      </p:sp>
      <p:sp>
        <p:nvSpPr>
          <p:cNvPr id="372" name="文本框 6"/>
          <p:cNvSpPr txBox="1"/>
          <p:nvPr/>
        </p:nvSpPr>
        <p:spPr>
          <a:xfrm>
            <a:off x="706119" y="0"/>
            <a:ext cx="9921242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b="1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第二部分：与家长沟通的4个通用策略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图片 13" descr="图片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375" name="幻灯片编号"/>
          <p:cNvSpPr txBox="1"/>
          <p:nvPr>
            <p:ph type="sldNum" sz="quarter" idx="4294967295"/>
          </p:nvPr>
        </p:nvSpPr>
        <p:spPr>
          <a:xfrm>
            <a:off x="4448504" y="6524625"/>
            <a:ext cx="245404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76" name="TextBox 28"/>
          <p:cNvSpPr txBox="1"/>
          <p:nvPr/>
        </p:nvSpPr>
        <p:spPr>
          <a:xfrm>
            <a:off x="1278058" y="2465999"/>
            <a:ext cx="8278229" cy="3025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26" tIns="45726" rIns="45726" bIns="45726">
            <a:spAutoFit/>
          </a:bodyPr>
          <a:lstStyle/>
          <a:p>
            <a:pPr>
              <a:lnSpc>
                <a:spcPct val="150000"/>
              </a:lnSpc>
              <a:defRPr sz="3000">
                <a:solidFill>
                  <a:srgbClr val="0000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1.与家长沟通之前的类似情况，传递信心</a:t>
            </a:r>
          </a:p>
          <a:p>
            <a:pPr marL="300990" indent="-300990">
              <a:lnSpc>
                <a:spcPct val="150000"/>
              </a:lnSpc>
              <a:buSzPct val="100000"/>
              <a:buChar char="•"/>
              <a:defRPr sz="3000">
                <a:solidFill>
                  <a:srgbClr val="0000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初二的孩子情绪变化大，正常现象；</a:t>
            </a:r>
          </a:p>
          <a:p>
            <a:pPr marL="300990" indent="-300990">
              <a:lnSpc>
                <a:spcPct val="150000"/>
              </a:lnSpc>
              <a:buSzPct val="100000"/>
              <a:buChar char="•"/>
              <a:defRPr sz="3000">
                <a:solidFill>
                  <a:srgbClr val="0000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以前也有类似的孩子，干预后有效果；</a:t>
            </a:r>
          </a:p>
          <a:p>
            <a:pPr marL="300990" indent="-300990">
              <a:lnSpc>
                <a:spcPct val="150000"/>
              </a:lnSpc>
              <a:buSzPct val="100000"/>
              <a:buChar char="•"/>
              <a:defRPr sz="3000">
                <a:solidFill>
                  <a:srgbClr val="0000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需要老师、家长、孩子一起改进。</a:t>
            </a:r>
          </a:p>
        </p:txBody>
      </p:sp>
      <p:sp>
        <p:nvSpPr>
          <p:cNvPr id="377" name="沟通策略四：给出具体指导和方法建议"/>
          <p:cNvSpPr txBox="1"/>
          <p:nvPr/>
        </p:nvSpPr>
        <p:spPr>
          <a:xfrm>
            <a:off x="1144890" y="1569721"/>
            <a:ext cx="8740137" cy="802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b="1" sz="4000"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沟通策略四：给出具体指导和方法建议</a:t>
            </a:r>
          </a:p>
        </p:txBody>
      </p:sp>
      <p:sp>
        <p:nvSpPr>
          <p:cNvPr id="378" name="文本框 6"/>
          <p:cNvSpPr txBox="1"/>
          <p:nvPr/>
        </p:nvSpPr>
        <p:spPr>
          <a:xfrm>
            <a:off x="1047750" y="113665"/>
            <a:ext cx="9484360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b="1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第二部分：与家长沟通的4个通用策略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图片 13" descr="图片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381" name="幻灯片编号"/>
          <p:cNvSpPr txBox="1"/>
          <p:nvPr>
            <p:ph type="sldNum" sz="quarter" idx="4294967295"/>
          </p:nvPr>
        </p:nvSpPr>
        <p:spPr>
          <a:xfrm>
            <a:off x="4448504" y="6524625"/>
            <a:ext cx="245404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82" name="TextBox 28"/>
          <p:cNvSpPr txBox="1"/>
          <p:nvPr/>
        </p:nvSpPr>
        <p:spPr>
          <a:xfrm>
            <a:off x="1138555" y="2593967"/>
            <a:ext cx="8278494" cy="3825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26" tIns="45726" rIns="45726" bIns="45726">
            <a:spAutoFit/>
          </a:bodyPr>
          <a:lstStyle/>
          <a:p>
            <a:pPr>
              <a:lnSpc>
                <a:spcPct val="150000"/>
              </a:lnSpc>
              <a:defRPr sz="3000">
                <a:solidFill>
                  <a:srgbClr val="0000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2.给出具体的解决策略和建议</a:t>
            </a:r>
          </a:p>
          <a:p>
            <a:pPr marL="300990" indent="-300990">
              <a:lnSpc>
                <a:spcPct val="150000"/>
              </a:lnSpc>
              <a:buSzPct val="100000"/>
              <a:buChar char="•"/>
              <a:defRPr sz="3000">
                <a:solidFill>
                  <a:srgbClr val="0000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家长停止无效的指责、催促；</a:t>
            </a:r>
          </a:p>
          <a:p>
            <a:pPr marL="300990" indent="-300990">
              <a:lnSpc>
                <a:spcPct val="150000"/>
              </a:lnSpc>
              <a:buSzPct val="100000"/>
              <a:buChar char="•"/>
              <a:defRPr sz="3000">
                <a:solidFill>
                  <a:srgbClr val="0000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观察孩子在生活中获得价值感的地方；</a:t>
            </a:r>
          </a:p>
          <a:p>
            <a:pPr marL="300990" indent="-300990">
              <a:lnSpc>
                <a:spcPct val="150000"/>
              </a:lnSpc>
              <a:buSzPct val="100000"/>
              <a:buChar char="•"/>
              <a:defRPr sz="3000">
                <a:solidFill>
                  <a:srgbClr val="0000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与孩子讨论手机的使用规则：整体时间</a:t>
            </a:r>
          </a:p>
          <a:p>
            <a:pPr marL="300990" indent="-300990">
              <a:lnSpc>
                <a:spcPct val="150000"/>
              </a:lnSpc>
              <a:buSzPct val="100000"/>
              <a:buChar char="•"/>
              <a:defRPr sz="3000">
                <a:solidFill>
                  <a:srgbClr val="0000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孩子努力和进步后的及时鼓励：美言录</a:t>
            </a:r>
          </a:p>
        </p:txBody>
      </p:sp>
      <p:sp>
        <p:nvSpPr>
          <p:cNvPr id="383" name="沟通策略四：给出具体指导和方法建议"/>
          <p:cNvSpPr txBox="1"/>
          <p:nvPr/>
        </p:nvSpPr>
        <p:spPr>
          <a:xfrm>
            <a:off x="1170925" y="1685925"/>
            <a:ext cx="8740137" cy="802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b="1" sz="4000"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沟通策略四：给出具体指导和方法建议</a:t>
            </a:r>
          </a:p>
        </p:txBody>
      </p:sp>
      <p:sp>
        <p:nvSpPr>
          <p:cNvPr id="384" name="文本框 6"/>
          <p:cNvSpPr txBox="1"/>
          <p:nvPr/>
        </p:nvSpPr>
        <p:spPr>
          <a:xfrm>
            <a:off x="1170940" y="0"/>
            <a:ext cx="9484360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b="1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第二部分：与家长沟通的4个通用策略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图片 13" descr="图片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387" name="幻灯片编号"/>
          <p:cNvSpPr txBox="1"/>
          <p:nvPr>
            <p:ph type="sldNum" sz="quarter" idx="4294967295"/>
          </p:nvPr>
        </p:nvSpPr>
        <p:spPr>
          <a:xfrm>
            <a:off x="4448504" y="6524625"/>
            <a:ext cx="245404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88" name="沟通策略四：给出具体指导和方法建议"/>
          <p:cNvSpPr txBox="1"/>
          <p:nvPr/>
        </p:nvSpPr>
        <p:spPr>
          <a:xfrm>
            <a:off x="1978010" y="1307466"/>
            <a:ext cx="8740137" cy="802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b="1" sz="4000"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沟通策略四：给出具体指导和方法建议</a:t>
            </a:r>
          </a:p>
        </p:txBody>
      </p:sp>
      <p:sp>
        <p:nvSpPr>
          <p:cNvPr id="389" name="TextBox 28"/>
          <p:cNvSpPr txBox="1"/>
          <p:nvPr/>
        </p:nvSpPr>
        <p:spPr>
          <a:xfrm>
            <a:off x="575748" y="2080554"/>
            <a:ext cx="8278229" cy="6248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26" tIns="45726" rIns="45726" bIns="45726">
            <a:spAutoFit/>
          </a:bodyPr>
          <a:lstStyle>
            <a:lvl1pPr>
              <a:lnSpc>
                <a:spcPct val="150000"/>
              </a:lnSpc>
              <a:defRPr sz="3000">
                <a:solidFill>
                  <a:srgbClr val="0000FF"/>
                </a:solidFill>
                <a:latin typeface="楷体"/>
                <a:ea typeface="楷体"/>
                <a:cs typeface="楷体"/>
                <a:sym typeface="楷体"/>
              </a:defRPr>
            </a:lvl1pPr>
          </a:lstStyle>
          <a:p>
            <a:pPr/>
            <a:r>
              <a:t>3.奇迹问句</a:t>
            </a:r>
          </a:p>
        </p:txBody>
      </p:sp>
      <p:graphicFrame>
        <p:nvGraphicFramePr>
          <p:cNvPr id="390" name="表格"/>
          <p:cNvGraphicFramePr/>
          <p:nvPr/>
        </p:nvGraphicFramePr>
        <p:xfrm>
          <a:off x="467994" y="2715540"/>
          <a:ext cx="11497311" cy="378587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940560"/>
                <a:gridCol w="9556750"/>
              </a:tblGrid>
              <a:tr h="638175">
                <a:tc>
                  <a:txBody>
                    <a:bodyPr/>
                    <a:lstStyle/>
                    <a:p>
                      <a:pPr algn="ctr" defTabSz="457200">
                        <a:defRPr b="0" sz="1800"/>
                      </a:pPr>
                      <a:r>
                        <a:rPr sz="2000">
                          <a:latin typeface="PingFang TC Semibold"/>
                          <a:ea typeface="PingFang TC Semibold"/>
                          <a:cs typeface="PingFang TC Semibold"/>
                          <a:sym typeface="PingFang TC Semibold"/>
                        </a:rPr>
                        <a:t>目前表现  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b="0" sz="2000">
                          <a:solidFill>
                            <a:srgbClr val="FF2600"/>
                          </a:solidFill>
                          <a:latin typeface="PingFang TC Semibold"/>
                          <a:ea typeface="PingFang TC Semibold"/>
                          <a:cs typeface="PingFang TC Semibold"/>
                          <a:sym typeface="PingFang TC Semibold"/>
                        </a:defRPr>
                      </a:pPr>
                      <a:r>
                        <a:t>正向期待（奇迹问句）</a:t>
                      </a:r>
                      <a:r>
                        <a:rPr>
                          <a:solidFill>
                            <a:srgbClr val="000000"/>
                          </a:solidFill>
                        </a:rPr>
                        <a:t>  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7F3F4"/>
                    </a:solidFill>
                  </a:tcPr>
                </a:tc>
              </a:tr>
              <a:tr h="3147695">
                <a:tc>
                  <a:txBody>
                    <a:bodyPr/>
                    <a:lstStyle/>
                    <a:p>
                      <a:pPr algn="ctr" defTabSz="457200">
                        <a:defRPr b="0" sz="2000">
                          <a:latin typeface="PingFang TC Semibold"/>
                          <a:ea typeface="PingFang TC Semibold"/>
                          <a:cs typeface="PingFang TC Semibold"/>
                          <a:sym typeface="PingFang TC Semibold"/>
                        </a:defRPr>
                      </a:pPr>
                      <a:r>
                        <a:t>上网课不认真，跟同学聊天；</a:t>
                      </a:r>
                    </a:p>
                    <a:p>
                      <a:pPr algn="ctr" defTabSz="457200">
                        <a:defRPr b="0" sz="2000">
                          <a:latin typeface="PingFang TC Semibold"/>
                          <a:ea typeface="PingFang TC Semibold"/>
                          <a:cs typeface="PingFang TC Semibold"/>
                          <a:sym typeface="PingFang TC Semibold"/>
                        </a:defRPr>
                      </a:pPr>
                      <a:r>
                        <a:t>家长揍了孩子，但是没用，孩子饭都没吃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2700">
                        <a:lnSpc>
                          <a:spcPts val="2200"/>
                        </a:lnSpc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2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假设今晚睡觉的时候，一个奇迹发生了。当你明天早上醒来的时候，你看到了什么？能确认这个奇迹发生了？”</a:t>
                      </a:r>
                    </a:p>
                    <a:p>
                      <a:pPr algn="l" defTabSz="12700">
                        <a:lnSpc>
                          <a:spcPts val="2200"/>
                        </a:lnSpc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2000">
                          <a:solidFill>
                            <a:srgbClr val="0433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这位家长说</a:t>
                      </a:r>
                      <a:r>
                        <a:rPr>
                          <a:solidFill>
                            <a:srgbClr val="000000"/>
                          </a:solidFill>
                        </a:rPr>
                        <a:t>：“如果我早上起来，看见我的孩子正在学习，我觉得奇迹就发生了。”</a:t>
                      </a:r>
                    </a:p>
                    <a:p>
                      <a:pPr algn="l" defTabSz="12700">
                        <a:lnSpc>
                          <a:spcPts val="2200"/>
                        </a:lnSpc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2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然后我继续问他：“如果孩子认真学习了，你会做些什么呢？”</a:t>
                      </a:r>
                    </a:p>
                    <a:p>
                      <a:pPr algn="l" defTabSz="12700">
                        <a:lnSpc>
                          <a:spcPts val="2200"/>
                        </a:lnSpc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2000">
                          <a:solidFill>
                            <a:srgbClr val="0433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他说</a:t>
                      </a:r>
                      <a:r>
                        <a:rPr>
                          <a:solidFill>
                            <a:srgbClr val="000000"/>
                          </a:solidFill>
                        </a:rPr>
                        <a:t>：“我首先会跟她道歉，说我不应该揍她，然后给她做顿好吃的。”我说可以，那么为了这顿好吃的，你现在准备做些什么呢？”</a:t>
                      </a:r>
                    </a:p>
                    <a:p>
                      <a:pPr algn="l" defTabSz="12700">
                        <a:lnSpc>
                          <a:spcPts val="2200"/>
                        </a:lnSpc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2000">
                          <a:solidFill>
                            <a:srgbClr val="0433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他说：</a:t>
                      </a:r>
                      <a:r>
                        <a:rPr>
                          <a:solidFill>
                            <a:srgbClr val="000000"/>
                          </a:solidFill>
                        </a:rPr>
                        <a:t>“我现在需要去买菜、买肉。”“好，那就这样做吧。”</a:t>
                      </a:r>
                    </a:p>
                    <a:p>
                      <a:pPr algn="l" defTabSz="12700">
                        <a:lnSpc>
                          <a:spcPts val="2800"/>
                        </a:lnSpc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22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然后我用同样的方法跟他的女儿进行了奇迹问句的聊天。</a:t>
                      </a:r>
                    </a:p>
                    <a:p>
                      <a:pPr algn="l" defTabSz="12700">
                        <a:lnSpc>
                          <a:spcPts val="2800"/>
                        </a:lnSpc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2200">
                          <a:solidFill>
                            <a:srgbClr val="0433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孩子说</a:t>
                      </a:r>
                      <a:r>
                        <a:rPr>
                          <a:solidFill>
                            <a:srgbClr val="000000"/>
                          </a:solidFill>
                        </a:rPr>
                        <a:t>：“我的奇迹是明天早上手机在我的桌子上，我一定努力学习。”</a:t>
                      </a:r>
                    </a:p>
                    <a:p>
                      <a:pPr algn="l" defTabSz="12700">
                        <a:lnSpc>
                          <a:spcPts val="2800"/>
                        </a:lnSpc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22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然后，第二天，充满期待的两个人都得到了属于自己的奇迹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391" name="文本框 6"/>
          <p:cNvSpPr txBox="1"/>
          <p:nvPr/>
        </p:nvSpPr>
        <p:spPr>
          <a:xfrm>
            <a:off x="1056005" y="78740"/>
            <a:ext cx="9484360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b="1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第二部分：与家长沟通的4个通用策略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图片 13" descr="图片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394" name="幻灯片编号"/>
          <p:cNvSpPr txBox="1"/>
          <p:nvPr>
            <p:ph type="sldNum" sz="quarter" idx="4294967295"/>
          </p:nvPr>
        </p:nvSpPr>
        <p:spPr>
          <a:xfrm>
            <a:off x="4448504" y="6524625"/>
            <a:ext cx="245404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95" name="TextBox 28"/>
          <p:cNvSpPr txBox="1"/>
          <p:nvPr/>
        </p:nvSpPr>
        <p:spPr>
          <a:xfrm>
            <a:off x="1984813" y="2972093"/>
            <a:ext cx="8278229" cy="3025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26" tIns="45726" rIns="45726" bIns="45726">
            <a:spAutoFit/>
          </a:bodyPr>
          <a:lstStyle/>
          <a:p>
            <a:pPr>
              <a:lnSpc>
                <a:spcPct val="150000"/>
              </a:lnSpc>
              <a:defRPr sz="3000">
                <a:solidFill>
                  <a:srgbClr val="0000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3.必要的相应资源支持</a:t>
            </a:r>
          </a:p>
          <a:p>
            <a:pPr marL="300990" indent="-300990">
              <a:lnSpc>
                <a:spcPct val="150000"/>
              </a:lnSpc>
              <a:buSzPct val="100000"/>
              <a:buChar char="•"/>
              <a:defRPr sz="3000">
                <a:solidFill>
                  <a:srgbClr val="0000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如果情绪持续变化，影响生活和学习；</a:t>
            </a:r>
          </a:p>
          <a:p>
            <a:pPr marL="300990" indent="-300990">
              <a:lnSpc>
                <a:spcPct val="150000"/>
              </a:lnSpc>
              <a:buSzPct val="100000"/>
              <a:buChar char="•"/>
              <a:defRPr sz="3000">
                <a:solidFill>
                  <a:srgbClr val="0000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在家庭、家族中是否有孩子愿意沟通的人；</a:t>
            </a:r>
          </a:p>
          <a:p>
            <a:pPr marL="300990" indent="-300990">
              <a:lnSpc>
                <a:spcPct val="150000"/>
              </a:lnSpc>
              <a:buSzPct val="100000"/>
              <a:buChar char="•"/>
              <a:defRPr sz="3000">
                <a:solidFill>
                  <a:srgbClr val="0000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必要的时候寻求专业的心理帮助和辅导；</a:t>
            </a:r>
          </a:p>
        </p:txBody>
      </p:sp>
      <p:sp>
        <p:nvSpPr>
          <p:cNvPr id="396" name="沟通策略四：给出具体指导和方法建议"/>
          <p:cNvSpPr txBox="1"/>
          <p:nvPr/>
        </p:nvSpPr>
        <p:spPr>
          <a:xfrm>
            <a:off x="1327770" y="1576705"/>
            <a:ext cx="8740137" cy="802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b="1" sz="4000"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沟通策略四：给出具体指导和方法建议</a:t>
            </a:r>
          </a:p>
        </p:txBody>
      </p:sp>
      <p:sp>
        <p:nvSpPr>
          <p:cNvPr id="397" name="文本框 6"/>
          <p:cNvSpPr txBox="1"/>
          <p:nvPr/>
        </p:nvSpPr>
        <p:spPr>
          <a:xfrm>
            <a:off x="1092835" y="149860"/>
            <a:ext cx="9484360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b="1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第二部分：与家长沟通的4个通用策略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图片 13" descr="图片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幻灯片编号"/>
          <p:cNvSpPr txBox="1"/>
          <p:nvPr>
            <p:ph type="sldNum" sz="quarter" idx="4294967295"/>
          </p:nvPr>
        </p:nvSpPr>
        <p:spPr>
          <a:xfrm>
            <a:off x="4483820" y="6524625"/>
            <a:ext cx="174772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28" name="文本框 1"/>
          <p:cNvSpPr txBox="1"/>
          <p:nvPr/>
        </p:nvSpPr>
        <p:spPr>
          <a:xfrm>
            <a:off x="264795" y="273684"/>
            <a:ext cx="9434195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1" sz="3200">
                <a:solidFill>
                  <a:srgbClr val="FFFFFF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一、从家校沟通中的“问题思维”到“解决视角”</a:t>
            </a:r>
          </a:p>
        </p:txBody>
      </p:sp>
      <p:sp>
        <p:nvSpPr>
          <p:cNvPr id="129" name="文本框 2"/>
          <p:cNvSpPr txBox="1"/>
          <p:nvPr/>
        </p:nvSpPr>
        <p:spPr>
          <a:xfrm>
            <a:off x="1023619" y="1922145"/>
            <a:ext cx="6225889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/>
            </a:lvl1pPr>
          </a:lstStyle>
          <a:p>
            <a:pPr/>
            <a:r>
              <a:t> 1. 与家长沟通的遇到的挑战？</a:t>
            </a:r>
          </a:p>
        </p:txBody>
      </p:sp>
      <p:sp>
        <p:nvSpPr>
          <p:cNvPr id="130" name="学习"/>
          <p:cNvSpPr txBox="1"/>
          <p:nvPr/>
        </p:nvSpPr>
        <p:spPr>
          <a:xfrm>
            <a:off x="2462379" y="3186284"/>
            <a:ext cx="2233606" cy="599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>
                <a:solidFill>
                  <a:srgbClr val="0433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家长太焦虑</a:t>
            </a:r>
          </a:p>
        </p:txBody>
      </p:sp>
      <p:sp>
        <p:nvSpPr>
          <p:cNvPr id="131" name="生活习惯"/>
          <p:cNvSpPr txBox="1"/>
          <p:nvPr/>
        </p:nvSpPr>
        <p:spPr>
          <a:xfrm>
            <a:off x="1266001" y="4501484"/>
            <a:ext cx="1707702" cy="1107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>
                <a:solidFill>
                  <a:srgbClr val="0433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说到做不到</a:t>
            </a:r>
          </a:p>
        </p:txBody>
      </p:sp>
      <p:sp>
        <p:nvSpPr>
          <p:cNvPr id="132" name="做事磨蹭"/>
          <p:cNvSpPr txBox="1"/>
          <p:nvPr/>
        </p:nvSpPr>
        <p:spPr>
          <a:xfrm>
            <a:off x="4035692" y="4103356"/>
            <a:ext cx="1707702" cy="599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>
                <a:solidFill>
                  <a:srgbClr val="0433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特别纠缠</a:t>
            </a:r>
          </a:p>
        </p:txBody>
      </p:sp>
      <p:sp>
        <p:nvSpPr>
          <p:cNvPr id="133" name="不好好说话"/>
          <p:cNvSpPr txBox="1"/>
          <p:nvPr/>
        </p:nvSpPr>
        <p:spPr>
          <a:xfrm>
            <a:off x="2429602" y="5771703"/>
            <a:ext cx="2426863" cy="1107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>
                <a:solidFill>
                  <a:srgbClr val="0433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育人理念不一致</a:t>
            </a:r>
          </a:p>
        </p:txBody>
      </p:sp>
      <p:sp>
        <p:nvSpPr>
          <p:cNvPr id="134" name="说话不算数"/>
          <p:cNvSpPr txBox="1"/>
          <p:nvPr/>
        </p:nvSpPr>
        <p:spPr>
          <a:xfrm>
            <a:off x="5166514" y="5183990"/>
            <a:ext cx="2101029" cy="599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>
                <a:solidFill>
                  <a:srgbClr val="0433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没有回应</a:t>
            </a:r>
          </a:p>
        </p:txBody>
      </p:sp>
      <p:sp>
        <p:nvSpPr>
          <p:cNvPr id="135" name="玩游戏"/>
          <p:cNvSpPr txBox="1"/>
          <p:nvPr/>
        </p:nvSpPr>
        <p:spPr>
          <a:xfrm>
            <a:off x="6566510" y="3186284"/>
            <a:ext cx="2613245" cy="599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>
                <a:solidFill>
                  <a:srgbClr val="0433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提的要求过度</a:t>
            </a:r>
          </a:p>
        </p:txBody>
      </p:sp>
      <p:sp>
        <p:nvSpPr>
          <p:cNvPr id="136" name="脾气太大"/>
          <p:cNvSpPr txBox="1"/>
          <p:nvPr/>
        </p:nvSpPr>
        <p:spPr>
          <a:xfrm>
            <a:off x="8230874" y="5375462"/>
            <a:ext cx="1707701" cy="599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>
                <a:solidFill>
                  <a:srgbClr val="0433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不配合</a:t>
            </a:r>
          </a:p>
        </p:txBody>
      </p:sp>
      <p:sp>
        <p:nvSpPr>
          <p:cNvPr id="137" name="不尊重家长"/>
          <p:cNvSpPr txBox="1"/>
          <p:nvPr/>
        </p:nvSpPr>
        <p:spPr>
          <a:xfrm>
            <a:off x="7628394" y="4103356"/>
            <a:ext cx="1521912" cy="599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>
                <a:solidFill>
                  <a:srgbClr val="0433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负面质疑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文本框 6"/>
          <p:cNvSpPr txBox="1"/>
          <p:nvPr/>
        </p:nvSpPr>
        <p:spPr>
          <a:xfrm>
            <a:off x="2005965" y="2552699"/>
            <a:ext cx="9484360" cy="283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b="1" sz="4000">
                <a:solidFill>
                  <a:srgbClr val="00B0F0"/>
                </a:solidFill>
              </a:defRPr>
            </a:lvl1pPr>
          </a:lstStyle>
          <a:p>
            <a:pPr/>
            <a:r>
              <a:t>第三部分：与不同类型家长沟通的差异化策略</a:t>
            </a:r>
          </a:p>
        </p:txBody>
      </p:sp>
      <p:pic>
        <p:nvPicPr>
          <p:cNvPr id="400" name="图片 1" descr="图片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954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图片 13" descr="图片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80975"/>
            <a:ext cx="121920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403" name="幻灯片编号"/>
          <p:cNvSpPr txBox="1"/>
          <p:nvPr>
            <p:ph type="sldNum" sz="quarter" idx="4294967295"/>
          </p:nvPr>
        </p:nvSpPr>
        <p:spPr>
          <a:xfrm>
            <a:off x="4448504" y="6407784"/>
            <a:ext cx="245404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404" name="五步改善与家长的沟通"/>
          <p:cNvSpPr txBox="1"/>
          <p:nvPr/>
        </p:nvSpPr>
        <p:spPr>
          <a:xfrm>
            <a:off x="2523549" y="1205867"/>
            <a:ext cx="5184137" cy="802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b="1" sz="4000"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（一）不同类型的家长</a:t>
            </a:r>
          </a:p>
        </p:txBody>
      </p:sp>
      <p:grpSp>
        <p:nvGrpSpPr>
          <p:cNvPr id="436" name="成组"/>
          <p:cNvGrpSpPr/>
          <p:nvPr/>
        </p:nvGrpSpPr>
        <p:grpSpPr>
          <a:xfrm>
            <a:off x="873407" y="1791708"/>
            <a:ext cx="10445186" cy="4870393"/>
            <a:chOff x="0" y="0"/>
            <a:chExt cx="10445185" cy="4870392"/>
          </a:xfrm>
        </p:grpSpPr>
        <p:sp>
          <p:nvSpPr>
            <p:cNvPr id="405" name="圆角矩形"/>
            <p:cNvSpPr/>
            <p:nvPr/>
          </p:nvSpPr>
          <p:spPr>
            <a:xfrm>
              <a:off x="1784161" y="628445"/>
              <a:ext cx="923651" cy="554192"/>
            </a:xfrm>
            <a:prstGeom prst="roundRect">
              <a:avLst>
                <a:gd name="adj" fmla="val 10000"/>
              </a:avLst>
            </a:prstGeom>
            <a:solidFill>
              <a:schemeClr val="accent4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4800">
                  <a:latin typeface="宋体"/>
                  <a:ea typeface="宋体"/>
                  <a:cs typeface="宋体"/>
                  <a:sym typeface="宋体"/>
                </a:defRPr>
              </a:pPr>
            </a:p>
          </p:txBody>
        </p:sp>
        <p:sp>
          <p:nvSpPr>
            <p:cNvPr id="406" name="圆角矩形"/>
            <p:cNvSpPr/>
            <p:nvPr/>
          </p:nvSpPr>
          <p:spPr>
            <a:xfrm>
              <a:off x="4564083" y="1788436"/>
              <a:ext cx="752431" cy="607030"/>
            </a:xfrm>
            <a:prstGeom prst="roundRect">
              <a:avLst>
                <a:gd name="adj" fmla="val 10543"/>
              </a:avLst>
            </a:prstGeom>
            <a:solidFill>
              <a:srgbClr val="338115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4800">
                  <a:latin typeface="宋体"/>
                  <a:ea typeface="宋体"/>
                  <a:cs typeface="宋体"/>
                  <a:sym typeface="宋体"/>
                </a:defRPr>
              </a:pPr>
            </a:p>
          </p:txBody>
        </p:sp>
        <p:sp>
          <p:nvSpPr>
            <p:cNvPr id="407" name="成组"/>
            <p:cNvSpPr/>
            <p:nvPr/>
          </p:nvSpPr>
          <p:spPr>
            <a:xfrm>
              <a:off x="7588329" y="4014901"/>
              <a:ext cx="915555" cy="549337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 w="25400" cap="flat">
              <a:solidFill>
                <a:srgbClr val="AD5B24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08" name="线条"/>
            <p:cNvSpPr/>
            <p:nvPr/>
          </p:nvSpPr>
          <p:spPr>
            <a:xfrm>
              <a:off x="671059" y="2598770"/>
              <a:ext cx="8772919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409" name="线条"/>
            <p:cNvSpPr/>
            <p:nvPr/>
          </p:nvSpPr>
          <p:spPr>
            <a:xfrm flipH="1" flipV="1">
              <a:off x="4940934" y="227592"/>
              <a:ext cx="120016" cy="4393565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410" name="圆角矩形"/>
            <p:cNvSpPr/>
            <p:nvPr/>
          </p:nvSpPr>
          <p:spPr>
            <a:xfrm>
              <a:off x="7669889" y="668823"/>
              <a:ext cx="915555" cy="607029"/>
            </a:xfrm>
            <a:prstGeom prst="roundRect">
              <a:avLst>
                <a:gd name="adj" fmla="val 10543"/>
              </a:avLst>
            </a:prstGeom>
            <a:solidFill>
              <a:srgbClr val="288DB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413" name="高焦虑"/>
            <p:cNvGrpSpPr/>
            <p:nvPr/>
          </p:nvGrpSpPr>
          <p:grpSpPr>
            <a:xfrm>
              <a:off x="9524998" y="2336800"/>
              <a:ext cx="920188" cy="523937"/>
              <a:chOff x="0" y="0"/>
              <a:chExt cx="920187" cy="523935"/>
            </a:xfrm>
          </p:grpSpPr>
          <p:sp>
            <p:nvSpPr>
              <p:cNvPr id="411" name="矩形"/>
              <p:cNvSpPr/>
              <p:nvPr/>
            </p:nvSpPr>
            <p:spPr>
              <a:xfrm>
                <a:off x="-1" y="-1"/>
                <a:ext cx="920188" cy="523937"/>
              </a:xfrm>
              <a:prstGeom prst="rect">
                <a:avLst/>
              </a:prstGeom>
              <a:solidFill>
                <a:srgbClr val="FDB52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12" name="高焦虑"/>
              <p:cNvSpPr txBox="1"/>
              <p:nvPr/>
            </p:nvSpPr>
            <p:spPr>
              <a:xfrm>
                <a:off x="-1" y="57499"/>
                <a:ext cx="920188" cy="4089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>
                  <a:defRPr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高焦虑</a:t>
                </a:r>
              </a:p>
            </p:txBody>
          </p:sp>
        </p:grpSp>
        <p:grpSp>
          <p:nvGrpSpPr>
            <p:cNvPr id="416" name="有边界"/>
            <p:cNvGrpSpPr/>
            <p:nvPr/>
          </p:nvGrpSpPr>
          <p:grpSpPr>
            <a:xfrm>
              <a:off x="5041952" y="0"/>
              <a:ext cx="920188" cy="523936"/>
              <a:chOff x="0" y="0"/>
              <a:chExt cx="920187" cy="523935"/>
            </a:xfrm>
          </p:grpSpPr>
          <p:sp>
            <p:nvSpPr>
              <p:cNvPr id="414" name="矩形"/>
              <p:cNvSpPr/>
              <p:nvPr/>
            </p:nvSpPr>
            <p:spPr>
              <a:xfrm>
                <a:off x="-1" y="-1"/>
                <a:ext cx="920188" cy="523937"/>
              </a:xfrm>
              <a:prstGeom prst="rect">
                <a:avLst/>
              </a:prstGeom>
              <a:solidFill>
                <a:srgbClr val="288DB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15" name="有边界"/>
              <p:cNvSpPr txBox="1"/>
              <p:nvPr/>
            </p:nvSpPr>
            <p:spPr>
              <a:xfrm>
                <a:off x="-1" y="57499"/>
                <a:ext cx="920188" cy="4089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>
                  <a:defRPr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有边界</a:t>
                </a:r>
              </a:p>
            </p:txBody>
          </p:sp>
        </p:grpSp>
        <p:grpSp>
          <p:nvGrpSpPr>
            <p:cNvPr id="419" name="无边界"/>
            <p:cNvGrpSpPr/>
            <p:nvPr/>
          </p:nvGrpSpPr>
          <p:grpSpPr>
            <a:xfrm>
              <a:off x="5041898" y="4461456"/>
              <a:ext cx="939168" cy="408937"/>
              <a:chOff x="0" y="0"/>
              <a:chExt cx="939166" cy="408935"/>
            </a:xfrm>
          </p:grpSpPr>
          <p:sp>
            <p:nvSpPr>
              <p:cNvPr id="417" name="矩形"/>
              <p:cNvSpPr/>
              <p:nvPr/>
            </p:nvSpPr>
            <p:spPr>
              <a:xfrm>
                <a:off x="0" y="32699"/>
                <a:ext cx="939167" cy="343537"/>
              </a:xfrm>
              <a:prstGeom prst="rect">
                <a:avLst/>
              </a:prstGeom>
              <a:solidFill>
                <a:srgbClr val="288DB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18" name="无边界"/>
              <p:cNvSpPr txBox="1"/>
              <p:nvPr/>
            </p:nvSpPr>
            <p:spPr>
              <a:xfrm>
                <a:off x="0" y="0"/>
                <a:ext cx="939167" cy="4089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>
                  <a:defRPr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无边界</a:t>
                </a:r>
              </a:p>
            </p:txBody>
          </p:sp>
        </p:grpSp>
        <p:grpSp>
          <p:nvGrpSpPr>
            <p:cNvPr id="422" name="自我纠结型"/>
            <p:cNvGrpSpPr/>
            <p:nvPr/>
          </p:nvGrpSpPr>
          <p:grpSpPr>
            <a:xfrm>
              <a:off x="8636000" y="710370"/>
              <a:ext cx="1691958" cy="523937"/>
              <a:chOff x="0" y="0"/>
              <a:chExt cx="1691957" cy="523935"/>
            </a:xfrm>
          </p:grpSpPr>
          <p:sp>
            <p:nvSpPr>
              <p:cNvPr id="420" name="矩形"/>
              <p:cNvSpPr/>
              <p:nvPr/>
            </p:nvSpPr>
            <p:spPr>
              <a:xfrm>
                <a:off x="0" y="-1"/>
                <a:ext cx="1691958" cy="523937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1" name="自我纠结型"/>
              <p:cNvSpPr txBox="1"/>
              <p:nvPr/>
            </p:nvSpPr>
            <p:spPr>
              <a:xfrm>
                <a:off x="0" y="57499"/>
                <a:ext cx="1691958" cy="4089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/>
              <a:p>
                <a:pPr/>
                <a:r>
                  <a:t>自我纠结型</a:t>
                </a:r>
              </a:p>
            </p:txBody>
          </p:sp>
        </p:grpSp>
        <p:grpSp>
          <p:nvGrpSpPr>
            <p:cNvPr id="425" name="过度纠缠型"/>
            <p:cNvGrpSpPr/>
            <p:nvPr/>
          </p:nvGrpSpPr>
          <p:grpSpPr>
            <a:xfrm>
              <a:off x="8547100" y="4036608"/>
              <a:ext cx="1691958" cy="523937"/>
              <a:chOff x="0" y="0"/>
              <a:chExt cx="1691957" cy="523935"/>
            </a:xfrm>
          </p:grpSpPr>
          <p:sp>
            <p:nvSpPr>
              <p:cNvPr id="423" name="矩形"/>
              <p:cNvSpPr/>
              <p:nvPr/>
            </p:nvSpPr>
            <p:spPr>
              <a:xfrm>
                <a:off x="0" y="-1"/>
                <a:ext cx="1691958" cy="523937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4" name="过度纠缠型"/>
              <p:cNvSpPr txBox="1"/>
              <p:nvPr/>
            </p:nvSpPr>
            <p:spPr>
              <a:xfrm>
                <a:off x="0" y="57499"/>
                <a:ext cx="1691958" cy="4089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/>
              <a:p>
                <a:pPr/>
                <a:r>
                  <a:t>过度纠缠型</a:t>
                </a:r>
              </a:p>
            </p:txBody>
          </p:sp>
        </p:grpSp>
        <p:grpSp>
          <p:nvGrpSpPr>
            <p:cNvPr id="428" name="只说不做型"/>
            <p:cNvGrpSpPr/>
            <p:nvPr/>
          </p:nvGrpSpPr>
          <p:grpSpPr>
            <a:xfrm>
              <a:off x="0" y="643572"/>
              <a:ext cx="1691958" cy="523937"/>
              <a:chOff x="0" y="0"/>
              <a:chExt cx="1691957" cy="523935"/>
            </a:xfrm>
          </p:grpSpPr>
          <p:sp>
            <p:nvSpPr>
              <p:cNvPr id="426" name="矩形"/>
              <p:cNvSpPr/>
              <p:nvPr/>
            </p:nvSpPr>
            <p:spPr>
              <a:xfrm>
                <a:off x="0" y="-1"/>
                <a:ext cx="1691958" cy="523937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7" name="只说不做型"/>
              <p:cNvSpPr txBox="1"/>
              <p:nvPr/>
            </p:nvSpPr>
            <p:spPr>
              <a:xfrm>
                <a:off x="0" y="57499"/>
                <a:ext cx="1691958" cy="4089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/>
              <a:p>
                <a:pPr/>
                <a:r>
                  <a:t>只说不做型</a:t>
                </a:r>
              </a:p>
            </p:txBody>
          </p:sp>
        </p:grpSp>
        <p:grpSp>
          <p:nvGrpSpPr>
            <p:cNvPr id="431" name="冷漠型"/>
            <p:cNvGrpSpPr/>
            <p:nvPr/>
          </p:nvGrpSpPr>
          <p:grpSpPr>
            <a:xfrm>
              <a:off x="0" y="4027600"/>
              <a:ext cx="1691958" cy="523937"/>
              <a:chOff x="0" y="0"/>
              <a:chExt cx="1691957" cy="523935"/>
            </a:xfrm>
          </p:grpSpPr>
          <p:sp>
            <p:nvSpPr>
              <p:cNvPr id="429" name="矩形"/>
              <p:cNvSpPr/>
              <p:nvPr/>
            </p:nvSpPr>
            <p:spPr>
              <a:xfrm>
                <a:off x="0" y="-1"/>
                <a:ext cx="1691958" cy="523937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0" name="冷漠型"/>
              <p:cNvSpPr txBox="1"/>
              <p:nvPr/>
            </p:nvSpPr>
            <p:spPr>
              <a:xfrm>
                <a:off x="0" y="57499"/>
                <a:ext cx="1691958" cy="4089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/>
              <a:p>
                <a:pPr/>
                <a:r>
                  <a:t>冷漠型</a:t>
                </a:r>
              </a:p>
            </p:txBody>
          </p:sp>
        </p:grpSp>
        <p:grpSp>
          <p:nvGrpSpPr>
            <p:cNvPr id="434" name="理想型"/>
            <p:cNvGrpSpPr/>
            <p:nvPr/>
          </p:nvGrpSpPr>
          <p:grpSpPr>
            <a:xfrm>
              <a:off x="5384800" y="1829983"/>
              <a:ext cx="1691958" cy="523937"/>
              <a:chOff x="0" y="0"/>
              <a:chExt cx="1691957" cy="523935"/>
            </a:xfrm>
          </p:grpSpPr>
          <p:sp>
            <p:nvSpPr>
              <p:cNvPr id="432" name="矩形"/>
              <p:cNvSpPr/>
              <p:nvPr/>
            </p:nvSpPr>
            <p:spPr>
              <a:xfrm>
                <a:off x="0" y="-1"/>
                <a:ext cx="1691958" cy="523937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3" name="理想型"/>
              <p:cNvSpPr txBox="1"/>
              <p:nvPr/>
            </p:nvSpPr>
            <p:spPr>
              <a:xfrm>
                <a:off x="0" y="57499"/>
                <a:ext cx="1691958" cy="4089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/>
              <a:p>
                <a:pPr/>
                <a:r>
                  <a:t>理想型</a:t>
                </a:r>
              </a:p>
            </p:txBody>
          </p:sp>
        </p:grpSp>
        <p:sp>
          <p:nvSpPr>
            <p:cNvPr id="435" name="圆角矩形"/>
            <p:cNvSpPr/>
            <p:nvPr/>
          </p:nvSpPr>
          <p:spPr>
            <a:xfrm>
              <a:off x="1784161" y="3969584"/>
              <a:ext cx="923651" cy="607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96" y="21600"/>
                  </a:moveTo>
                  <a:lnTo>
                    <a:pt x="20304" y="21600"/>
                  </a:lnTo>
                  <a:cubicBezTo>
                    <a:pt x="21020" y="21600"/>
                    <a:pt x="21600" y="20717"/>
                    <a:pt x="21600" y="19628"/>
                  </a:cubicBezTo>
                  <a:lnTo>
                    <a:pt x="21600" y="1972"/>
                  </a:lnTo>
                  <a:cubicBezTo>
                    <a:pt x="21600" y="883"/>
                    <a:pt x="21020" y="0"/>
                    <a:pt x="20304" y="0"/>
                  </a:cubicBezTo>
                  <a:lnTo>
                    <a:pt x="1296" y="0"/>
                  </a:lnTo>
                  <a:cubicBezTo>
                    <a:pt x="580" y="0"/>
                    <a:pt x="0" y="883"/>
                    <a:pt x="0" y="1972"/>
                  </a:cubicBezTo>
                  <a:lnTo>
                    <a:pt x="0" y="19628"/>
                  </a:lnTo>
                  <a:cubicBezTo>
                    <a:pt x="0" y="20717"/>
                    <a:pt x="580" y="21600"/>
                    <a:pt x="1296" y="2160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16DD7"/>
                </a:gs>
                <a:gs pos="100000">
                  <a:srgbClr val="A3BAFF"/>
                </a:gs>
              </a:gsLst>
              <a:lin ang="16200000" scaled="0"/>
            </a:gradFill>
            <a:ln w="9525" cap="flat">
              <a:solidFill>
                <a:srgbClr val="3F6EC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437" name="文本框 6"/>
          <p:cNvSpPr txBox="1"/>
          <p:nvPr/>
        </p:nvSpPr>
        <p:spPr>
          <a:xfrm>
            <a:off x="326390" y="-76200"/>
            <a:ext cx="9484360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b="1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第三部分：与不同类型家长沟通的差异化策略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图片 13" descr="图片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440" name="幻灯片编号"/>
          <p:cNvSpPr txBox="1"/>
          <p:nvPr>
            <p:ph type="sldNum" sz="quarter" idx="4294967295"/>
          </p:nvPr>
        </p:nvSpPr>
        <p:spPr>
          <a:xfrm>
            <a:off x="4448504" y="6524625"/>
            <a:ext cx="245404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graphicFrame>
        <p:nvGraphicFramePr>
          <p:cNvPr id="441" name="表格"/>
          <p:cNvGraphicFramePr/>
          <p:nvPr/>
        </p:nvGraphicFramePr>
        <p:xfrm>
          <a:off x="660717" y="2317749"/>
          <a:ext cx="10870566" cy="426974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382395"/>
                <a:gridCol w="3405743"/>
                <a:gridCol w="1953934"/>
                <a:gridCol w="1954252"/>
                <a:gridCol w="2174240"/>
              </a:tblGrid>
              <a:tr h="304800">
                <a:tc>
                  <a:txBody>
                    <a:bodyPr/>
                    <a:lstStyle/>
                    <a:p>
                      <a:pPr algn="l">
                        <a:defRPr b="0" sz="1800"/>
                      </a:pPr>
                      <a:r>
                        <a:rPr b="1" sz="2000"/>
                        <a:t>类型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/>
                      </a:pPr>
                      <a:r>
                        <a:rPr b="1" sz="2000"/>
                        <a:t>核心特点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/>
                      </a:pPr>
                      <a:r>
                        <a:rPr b="1" sz="2000"/>
                        <a:t>主动沟通频率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/>
                      </a:pPr>
                      <a:r>
                        <a:rPr b="1" sz="2000"/>
                        <a:t>沟通的效果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/>
                      </a:pPr>
                      <a:r>
                        <a:rPr b="1" sz="2000"/>
                        <a:t>沟通的建议</a:t>
                      </a:r>
                    </a:p>
                  </a:txBody>
                  <a:tcPr marL="0" marR="0" marT="0" marB="0" anchor="t" anchorCtr="0" horzOverflow="overflow"/>
                </a:tc>
              </a:tr>
              <a:tr h="805180">
                <a:tc>
                  <a:txBody>
                    <a:bodyPr/>
                    <a:lstStyle/>
                    <a:p>
                      <a:pPr algn="l">
                        <a:defRPr b="0" sz="1800"/>
                      </a:pPr>
                      <a:r>
                        <a:rPr b="1" sz="2000"/>
                        <a:t>理想型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2000"/>
                      </a:pPr>
                      <a:r>
                        <a:t>对孩子期望合理，</a:t>
                      </a:r>
                    </a:p>
                    <a:p>
                      <a:pPr algn="l">
                        <a:defRPr sz="2000"/>
                      </a:pPr>
                      <a:r>
                        <a:t>边界适当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/>
                      </a:pPr>
                      <a:r>
                        <a:rPr b="1" sz="2000"/>
                        <a:t>适中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/>
                      </a:pPr>
                      <a:r>
                        <a:rPr b="1" sz="2000"/>
                        <a:t>好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/>
                      </a:pPr>
                      <a:r>
                        <a:rPr b="1" sz="2000"/>
                        <a:t>保持基本策略</a:t>
                      </a:r>
                    </a:p>
                  </a:txBody>
                  <a:tcPr marL="0" marR="0" marT="0" marB="0" anchor="t" anchorCtr="0" horzOverflow="overflow"/>
                </a:tc>
              </a:tr>
              <a:tr h="805180">
                <a:tc>
                  <a:txBody>
                    <a:bodyPr/>
                    <a:lstStyle/>
                    <a:p>
                      <a:pPr algn="l">
                        <a:defRPr b="0" sz="1800"/>
                      </a:pPr>
                      <a:r>
                        <a:rPr b="1" sz="2000"/>
                        <a:t>自我纠结型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b="0" sz="1800"/>
                      </a:pPr>
                      <a:r>
                        <a:rPr b="1" sz="2000"/>
                        <a:t>对孩子期望过高，内心焦虑，边界适当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/>
                      </a:pPr>
                      <a:r>
                        <a:rPr b="1" sz="2000"/>
                        <a:t>少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/>
                      </a:pPr>
                      <a:r>
                        <a:rPr b="1" sz="2000"/>
                        <a:t>好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/>
                      </a:pPr>
                      <a:r>
                        <a:rPr b="1" sz="2000"/>
                        <a:t>多沟通</a:t>
                      </a:r>
                    </a:p>
                  </a:txBody>
                  <a:tcPr marL="0" marR="0" marT="0" marB="0" anchor="t" anchorCtr="0" horzOverflow="overflow"/>
                </a:tc>
              </a:tr>
              <a:tr h="805815">
                <a:tc>
                  <a:txBody>
                    <a:bodyPr/>
                    <a:lstStyle/>
                    <a:p>
                      <a:pPr algn="l">
                        <a:defRPr b="0" sz="1800"/>
                      </a:pPr>
                      <a:r>
                        <a:rPr b="1" sz="2000"/>
                        <a:t>过度纠缠型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b="0" sz="1800"/>
                      </a:pPr>
                      <a:r>
                        <a:rPr b="1" sz="2000"/>
                        <a:t>对孩子期望过高，内心焦虑，容易超越边界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/>
                      </a:pPr>
                      <a:r>
                        <a:rPr b="1" sz="2000"/>
                        <a:t>过多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/>
                      </a:pPr>
                      <a:r>
                        <a:rPr b="1" sz="2000"/>
                        <a:t>不理想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/>
                      </a:pPr>
                      <a:r>
                        <a:rPr b="1" sz="2000"/>
                        <a:t>有效沟通</a:t>
                      </a:r>
                    </a:p>
                  </a:txBody>
                  <a:tcPr marL="0" marR="0" marT="0" marB="0" anchor="t" anchorCtr="0" horzOverflow="overflow"/>
                </a:tc>
              </a:tr>
              <a:tr h="743585">
                <a:tc>
                  <a:txBody>
                    <a:bodyPr/>
                    <a:lstStyle/>
                    <a:p>
                      <a:pPr algn="l">
                        <a:defRPr b="0" sz="1800"/>
                      </a:pPr>
                      <a:r>
                        <a:rPr b="1" sz="2000"/>
                        <a:t>只说不做型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b="0" sz="1800"/>
                      </a:pPr>
                      <a:r>
                        <a:rPr b="1" sz="2000"/>
                        <a:t>对孩子期望过低，边界适当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/>
                      </a:pPr>
                      <a:r>
                        <a:rPr b="1" sz="2000"/>
                        <a:t>少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/>
                      </a:pPr>
                      <a:r>
                        <a:rPr b="1" sz="2000"/>
                        <a:t>不理想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/>
                      </a:pPr>
                      <a:r>
                        <a:rPr b="1" sz="2000"/>
                        <a:t>多沟通</a:t>
                      </a:r>
                    </a:p>
                  </a:txBody>
                  <a:tcPr marL="0" marR="0" marT="0" marB="0" anchor="t" anchorCtr="0" horzOverflow="overflow"/>
                </a:tc>
              </a:tr>
              <a:tr h="805180">
                <a:tc>
                  <a:txBody>
                    <a:bodyPr/>
                    <a:lstStyle/>
                    <a:p>
                      <a:pPr algn="l">
                        <a:defRPr b="0" sz="1800"/>
                      </a:pPr>
                      <a:r>
                        <a:rPr b="1" sz="2000"/>
                        <a:t>无回应型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b="0" sz="1800"/>
                      </a:pPr>
                      <a:r>
                        <a:rPr b="1" sz="2000"/>
                        <a:t>对孩子期望过低，边界退缩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/>
                      </a:pPr>
                      <a:r>
                        <a:rPr b="1" sz="2000"/>
                        <a:t>无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/>
                      </a:pPr>
                      <a:r>
                        <a:rPr b="1" sz="2000"/>
                        <a:t>不理想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/>
                      </a:pPr>
                      <a:r>
                        <a:rPr b="1" sz="2000"/>
                        <a:t>努力沟通</a:t>
                      </a:r>
                    </a:p>
                  </a:txBody>
                  <a:tcPr marL="0" marR="0" marT="0" marB="0" anchor="t" anchorCtr="0" horzOverflow="overflow"/>
                </a:tc>
              </a:tr>
            </a:tbl>
          </a:graphicData>
        </a:graphic>
      </p:graphicFrame>
      <p:sp>
        <p:nvSpPr>
          <p:cNvPr id="442" name="五步改善与家长的沟通"/>
          <p:cNvSpPr txBox="1"/>
          <p:nvPr/>
        </p:nvSpPr>
        <p:spPr>
          <a:xfrm>
            <a:off x="1705669" y="1322706"/>
            <a:ext cx="5184137" cy="802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b="1" sz="4000"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（一）不同类型的家长</a:t>
            </a:r>
          </a:p>
        </p:txBody>
      </p:sp>
      <p:sp>
        <p:nvSpPr>
          <p:cNvPr id="443" name="文本框 6"/>
          <p:cNvSpPr txBox="1"/>
          <p:nvPr/>
        </p:nvSpPr>
        <p:spPr>
          <a:xfrm>
            <a:off x="472440" y="40640"/>
            <a:ext cx="9484360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b="1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第三部分：与不同类型家长沟通的差异化策略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图片 13" descr="图片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446" name="幻灯片编号"/>
          <p:cNvSpPr txBox="1"/>
          <p:nvPr>
            <p:ph type="sldNum" sz="quarter" idx="4294967295"/>
          </p:nvPr>
        </p:nvSpPr>
        <p:spPr>
          <a:xfrm>
            <a:off x="4448504" y="6524625"/>
            <a:ext cx="245404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447" name="TextBox 28"/>
          <p:cNvSpPr txBox="1"/>
          <p:nvPr/>
        </p:nvSpPr>
        <p:spPr>
          <a:xfrm>
            <a:off x="1370133" y="2353194"/>
            <a:ext cx="8278229" cy="3825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26" tIns="45726" rIns="45726" bIns="45726">
            <a:spAutoFit/>
          </a:bodyPr>
          <a:lstStyle/>
          <a:p>
            <a:pPr>
              <a:lnSpc>
                <a:spcPct val="150000"/>
              </a:lnSpc>
              <a:defRPr sz="3000">
                <a:solidFill>
                  <a:srgbClr val="0000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特点：</a:t>
            </a:r>
          </a:p>
          <a:p>
            <a:pPr>
              <a:lnSpc>
                <a:spcPct val="150000"/>
              </a:lnSpc>
              <a:defRPr sz="3000">
                <a:solidFill>
                  <a:srgbClr val="0000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1.对孩子很了解</a:t>
            </a:r>
          </a:p>
          <a:p>
            <a:pPr>
              <a:lnSpc>
                <a:spcPct val="150000"/>
              </a:lnSpc>
              <a:defRPr sz="3000">
                <a:solidFill>
                  <a:srgbClr val="0000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2.对孩子期待比较合理</a:t>
            </a:r>
          </a:p>
          <a:p>
            <a:pPr>
              <a:lnSpc>
                <a:spcPct val="150000"/>
              </a:lnSpc>
              <a:defRPr sz="3000">
                <a:solidFill>
                  <a:srgbClr val="0000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3.对孩子抓大放小</a:t>
            </a:r>
          </a:p>
          <a:p>
            <a:pPr>
              <a:lnSpc>
                <a:spcPct val="150000"/>
              </a:lnSpc>
              <a:defRPr sz="3000">
                <a:solidFill>
                  <a:srgbClr val="0000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4.对老师很配合</a:t>
            </a:r>
          </a:p>
        </p:txBody>
      </p:sp>
      <p:sp>
        <p:nvSpPr>
          <p:cNvPr id="448" name="五步改善与家长的沟通"/>
          <p:cNvSpPr txBox="1"/>
          <p:nvPr/>
        </p:nvSpPr>
        <p:spPr>
          <a:xfrm>
            <a:off x="977324" y="1340429"/>
            <a:ext cx="6708137" cy="802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b="1" sz="4000"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（一）理想型家长的沟通策略</a:t>
            </a:r>
          </a:p>
        </p:txBody>
      </p:sp>
      <p:sp>
        <p:nvSpPr>
          <p:cNvPr id="449" name="文本框 6"/>
          <p:cNvSpPr txBox="1"/>
          <p:nvPr/>
        </p:nvSpPr>
        <p:spPr>
          <a:xfrm>
            <a:off x="340995" y="55245"/>
            <a:ext cx="9484360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b="1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第三部分：与不同类型家长沟通的差异化策略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" name="图片 13" descr="图片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452" name="幻灯片编号"/>
          <p:cNvSpPr txBox="1"/>
          <p:nvPr>
            <p:ph type="sldNum" sz="quarter" idx="4294967295"/>
          </p:nvPr>
        </p:nvSpPr>
        <p:spPr>
          <a:xfrm>
            <a:off x="4448504" y="6524625"/>
            <a:ext cx="245404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453" name="TextBox 28"/>
          <p:cNvSpPr txBox="1"/>
          <p:nvPr/>
        </p:nvSpPr>
        <p:spPr>
          <a:xfrm>
            <a:off x="1344733" y="2688474"/>
            <a:ext cx="8278229" cy="3025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26" tIns="45726" rIns="45726" bIns="45726">
            <a:spAutoFit/>
          </a:bodyPr>
          <a:lstStyle/>
          <a:p>
            <a:pPr>
              <a:lnSpc>
                <a:spcPct val="150000"/>
              </a:lnSpc>
              <a:defRPr sz="3000">
                <a:solidFill>
                  <a:srgbClr val="0000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策略：</a:t>
            </a:r>
          </a:p>
          <a:p>
            <a:pPr marL="401320" indent="-401320">
              <a:lnSpc>
                <a:spcPct val="150000"/>
              </a:lnSpc>
              <a:buSzPct val="100000"/>
              <a:buAutoNum type="arabicPeriod" startAt="1"/>
              <a:defRPr sz="3000">
                <a:solidFill>
                  <a:srgbClr val="0000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保持正常沟通</a:t>
            </a:r>
          </a:p>
          <a:p>
            <a:pPr marL="401320" indent="-401320">
              <a:lnSpc>
                <a:spcPct val="150000"/>
              </a:lnSpc>
              <a:buSzPct val="100000"/>
              <a:buAutoNum type="arabicPeriod" startAt="1"/>
              <a:defRPr sz="3000">
                <a:solidFill>
                  <a:srgbClr val="0000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让其分享经验</a:t>
            </a:r>
          </a:p>
          <a:p>
            <a:pPr marL="401320" indent="-401320">
              <a:lnSpc>
                <a:spcPct val="150000"/>
              </a:lnSpc>
              <a:buSzPct val="100000"/>
              <a:buAutoNum type="arabicPeriod" startAt="1"/>
              <a:defRPr sz="3000">
                <a:solidFill>
                  <a:srgbClr val="0000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发挥在班级中的影响作用</a:t>
            </a:r>
          </a:p>
        </p:txBody>
      </p:sp>
      <p:sp>
        <p:nvSpPr>
          <p:cNvPr id="454" name="五步改善与家长的沟通"/>
          <p:cNvSpPr txBox="1"/>
          <p:nvPr/>
        </p:nvSpPr>
        <p:spPr>
          <a:xfrm>
            <a:off x="916999" y="1717042"/>
            <a:ext cx="6708137" cy="802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b="1" sz="4000"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（一）理想型家长的沟通策略</a:t>
            </a:r>
          </a:p>
        </p:txBody>
      </p:sp>
      <p:sp>
        <p:nvSpPr>
          <p:cNvPr id="455" name="文本框 6"/>
          <p:cNvSpPr txBox="1"/>
          <p:nvPr/>
        </p:nvSpPr>
        <p:spPr>
          <a:xfrm>
            <a:off x="253365" y="40640"/>
            <a:ext cx="9484360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b="1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第三部分：与不同类型家长沟通的差异化策略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图片 13" descr="图片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458" name="幻灯片编号"/>
          <p:cNvSpPr txBox="1"/>
          <p:nvPr>
            <p:ph type="sldNum" sz="quarter" idx="4294967295"/>
          </p:nvPr>
        </p:nvSpPr>
        <p:spPr>
          <a:xfrm>
            <a:off x="4448504" y="6524625"/>
            <a:ext cx="245404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459" name="五步改善与家长的沟通"/>
          <p:cNvSpPr txBox="1"/>
          <p:nvPr/>
        </p:nvSpPr>
        <p:spPr>
          <a:xfrm>
            <a:off x="1647249" y="1570992"/>
            <a:ext cx="5184137" cy="802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b="1" sz="4000"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（二）自我纠结型家长</a:t>
            </a:r>
          </a:p>
        </p:txBody>
      </p:sp>
      <p:sp>
        <p:nvSpPr>
          <p:cNvPr id="460" name="TextBox 28"/>
          <p:cNvSpPr txBox="1"/>
          <p:nvPr/>
        </p:nvSpPr>
        <p:spPr>
          <a:xfrm>
            <a:off x="1860988" y="2573949"/>
            <a:ext cx="8278229" cy="3025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26" tIns="45726" rIns="45726" bIns="45726">
            <a:spAutoFit/>
          </a:bodyPr>
          <a:lstStyle/>
          <a:p>
            <a:pPr>
              <a:lnSpc>
                <a:spcPct val="150000"/>
              </a:lnSpc>
              <a:defRPr sz="3000">
                <a:solidFill>
                  <a:srgbClr val="0000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特点：</a:t>
            </a:r>
          </a:p>
          <a:p>
            <a:pPr>
              <a:lnSpc>
                <a:spcPct val="150000"/>
              </a:lnSpc>
              <a:defRPr sz="3000">
                <a:solidFill>
                  <a:srgbClr val="0000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1.对孩子期望很高</a:t>
            </a:r>
          </a:p>
          <a:p>
            <a:pPr>
              <a:lnSpc>
                <a:spcPct val="150000"/>
              </a:lnSpc>
              <a:defRPr sz="3000">
                <a:solidFill>
                  <a:srgbClr val="0000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2.家长焦虑程度高</a:t>
            </a:r>
          </a:p>
          <a:p>
            <a:pPr>
              <a:lnSpc>
                <a:spcPct val="150000"/>
              </a:lnSpc>
              <a:defRPr sz="3000">
                <a:solidFill>
                  <a:srgbClr val="0000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3.希望与老师沟通，但又不愿打扰老师</a:t>
            </a:r>
          </a:p>
        </p:txBody>
      </p:sp>
      <p:sp>
        <p:nvSpPr>
          <p:cNvPr id="461" name="文本框 6"/>
          <p:cNvSpPr txBox="1"/>
          <p:nvPr/>
        </p:nvSpPr>
        <p:spPr>
          <a:xfrm>
            <a:off x="432435" y="116840"/>
            <a:ext cx="9484360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b="1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第三部分：与不同类型家长沟通的差异化策略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图片 13" descr="图片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464" name="幻灯片编号"/>
          <p:cNvSpPr txBox="1"/>
          <p:nvPr>
            <p:ph type="sldNum" sz="quarter" idx="4294967295"/>
          </p:nvPr>
        </p:nvSpPr>
        <p:spPr>
          <a:xfrm>
            <a:off x="4448504" y="6524625"/>
            <a:ext cx="245404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465" name="TextBox 28"/>
          <p:cNvSpPr txBox="1"/>
          <p:nvPr/>
        </p:nvSpPr>
        <p:spPr>
          <a:xfrm>
            <a:off x="2283263" y="2626244"/>
            <a:ext cx="8278229" cy="3025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26" tIns="45726" rIns="45726" bIns="45726">
            <a:spAutoFit/>
          </a:bodyPr>
          <a:lstStyle/>
          <a:p>
            <a:pPr>
              <a:lnSpc>
                <a:spcPct val="150000"/>
              </a:lnSpc>
              <a:defRPr sz="3000">
                <a:solidFill>
                  <a:srgbClr val="0000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策略：</a:t>
            </a:r>
          </a:p>
          <a:p>
            <a:pPr marL="401320" indent="-401320">
              <a:lnSpc>
                <a:spcPct val="150000"/>
              </a:lnSpc>
              <a:buSzPct val="100000"/>
              <a:buAutoNum type="arabicPeriod" startAt="1"/>
              <a:defRPr sz="3000">
                <a:solidFill>
                  <a:srgbClr val="0000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保持正常沟通外，可以适当增加沟通次数</a:t>
            </a:r>
          </a:p>
          <a:p>
            <a:pPr marL="401320" indent="-401320">
              <a:lnSpc>
                <a:spcPct val="150000"/>
              </a:lnSpc>
              <a:buSzPct val="100000"/>
              <a:buAutoNum type="arabicPeriod" startAt="1"/>
              <a:defRPr sz="3000">
                <a:solidFill>
                  <a:srgbClr val="0000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分享老师对孩子各方面的观察</a:t>
            </a:r>
          </a:p>
          <a:p>
            <a:pPr marL="401320" indent="-401320">
              <a:lnSpc>
                <a:spcPct val="150000"/>
              </a:lnSpc>
              <a:buSzPct val="100000"/>
              <a:buAutoNum type="arabicPeriod" startAt="1"/>
              <a:defRPr sz="3000">
                <a:solidFill>
                  <a:srgbClr val="0000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从孩子最容易改进的地方入手</a:t>
            </a:r>
          </a:p>
        </p:txBody>
      </p:sp>
      <p:sp>
        <p:nvSpPr>
          <p:cNvPr id="466" name="五步改善与家长的沟通"/>
          <p:cNvSpPr txBox="1"/>
          <p:nvPr/>
        </p:nvSpPr>
        <p:spPr>
          <a:xfrm>
            <a:off x="1501199" y="1439547"/>
            <a:ext cx="5184137" cy="802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b="1" sz="4000"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（二）自我纠结型家长</a:t>
            </a:r>
          </a:p>
        </p:txBody>
      </p:sp>
      <p:sp>
        <p:nvSpPr>
          <p:cNvPr id="467" name="文本框 6"/>
          <p:cNvSpPr txBox="1"/>
          <p:nvPr/>
        </p:nvSpPr>
        <p:spPr>
          <a:xfrm>
            <a:off x="576580" y="-18415"/>
            <a:ext cx="9484360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b="1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第三部分：与不同类型家长沟通的差异化策略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9" name="图片 13" descr="图片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470" name="幻灯片编号"/>
          <p:cNvSpPr txBox="1"/>
          <p:nvPr>
            <p:ph type="sldNum" sz="quarter" idx="4294967295"/>
          </p:nvPr>
        </p:nvSpPr>
        <p:spPr>
          <a:xfrm>
            <a:off x="4448504" y="6524625"/>
            <a:ext cx="245404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471" name="TextBox 28"/>
          <p:cNvSpPr txBox="1"/>
          <p:nvPr/>
        </p:nvSpPr>
        <p:spPr>
          <a:xfrm>
            <a:off x="1370133" y="3204503"/>
            <a:ext cx="9172335" cy="3025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26" tIns="45726" rIns="45726" bIns="45726">
            <a:spAutoFit/>
          </a:bodyPr>
          <a:lstStyle/>
          <a:p>
            <a:pPr>
              <a:lnSpc>
                <a:spcPct val="150000"/>
              </a:lnSpc>
              <a:defRPr sz="3000">
                <a:solidFill>
                  <a:srgbClr val="0000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特点：</a:t>
            </a:r>
          </a:p>
          <a:p>
            <a:pPr>
              <a:lnSpc>
                <a:spcPct val="150000"/>
              </a:lnSpc>
              <a:defRPr sz="3000">
                <a:solidFill>
                  <a:srgbClr val="0000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1.对孩子期望较低</a:t>
            </a:r>
          </a:p>
          <a:p>
            <a:pPr>
              <a:lnSpc>
                <a:spcPct val="150000"/>
              </a:lnSpc>
              <a:defRPr sz="3000">
                <a:solidFill>
                  <a:srgbClr val="0000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2.家长虽然觉得没有办法，但也知道自己要做点什么</a:t>
            </a:r>
          </a:p>
          <a:p>
            <a:pPr>
              <a:lnSpc>
                <a:spcPct val="150000"/>
              </a:lnSpc>
              <a:defRPr sz="3000">
                <a:solidFill>
                  <a:srgbClr val="0000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3.老师的沟通还是能回应</a:t>
            </a:r>
          </a:p>
        </p:txBody>
      </p:sp>
      <p:sp>
        <p:nvSpPr>
          <p:cNvPr id="472" name="五步改善与家长的沟通"/>
          <p:cNvSpPr txBox="1"/>
          <p:nvPr/>
        </p:nvSpPr>
        <p:spPr>
          <a:xfrm>
            <a:off x="1398964" y="1658622"/>
            <a:ext cx="5184137" cy="802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b="1" sz="4000"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（三）只说不做型家长</a:t>
            </a:r>
          </a:p>
        </p:txBody>
      </p:sp>
      <p:sp>
        <p:nvSpPr>
          <p:cNvPr id="473" name="文本框 6"/>
          <p:cNvSpPr txBox="1"/>
          <p:nvPr/>
        </p:nvSpPr>
        <p:spPr>
          <a:xfrm>
            <a:off x="282575" y="84455"/>
            <a:ext cx="9484360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b="1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第三部分：与不同类型家长沟通的差异化策略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" name="图片 13" descr="图片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476" name="幻灯片编号"/>
          <p:cNvSpPr txBox="1"/>
          <p:nvPr>
            <p:ph type="sldNum" sz="quarter" idx="4294967295"/>
          </p:nvPr>
        </p:nvSpPr>
        <p:spPr>
          <a:xfrm>
            <a:off x="4448504" y="6524625"/>
            <a:ext cx="245404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477" name="TextBox 28"/>
          <p:cNvSpPr txBox="1"/>
          <p:nvPr/>
        </p:nvSpPr>
        <p:spPr>
          <a:xfrm>
            <a:off x="1263452" y="3067569"/>
            <a:ext cx="9909586" cy="3825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26" tIns="45726" rIns="45726" bIns="45726">
            <a:spAutoFit/>
          </a:bodyPr>
          <a:lstStyle/>
          <a:p>
            <a:pPr>
              <a:lnSpc>
                <a:spcPct val="150000"/>
              </a:lnSpc>
              <a:defRPr sz="3000">
                <a:solidFill>
                  <a:srgbClr val="0000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策略：</a:t>
            </a:r>
          </a:p>
          <a:p>
            <a:pPr marL="401320" indent="-401320">
              <a:lnSpc>
                <a:spcPct val="150000"/>
              </a:lnSpc>
              <a:buSzPct val="100000"/>
              <a:buAutoNum type="arabicPeriod" startAt="1"/>
              <a:defRPr sz="3000">
                <a:solidFill>
                  <a:srgbClr val="0000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保持正常沟通外，可以适当增加沟通次数</a:t>
            </a:r>
          </a:p>
          <a:p>
            <a:pPr marL="401320" indent="-401320">
              <a:lnSpc>
                <a:spcPct val="150000"/>
              </a:lnSpc>
              <a:buSzPct val="100000"/>
              <a:buAutoNum type="arabicPeriod" startAt="1"/>
              <a:defRPr sz="3000">
                <a:solidFill>
                  <a:srgbClr val="0000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分享老师对孩子观察中发现的优势，做小的改变开始</a:t>
            </a:r>
          </a:p>
          <a:p>
            <a:pPr marL="401320" indent="-401320">
              <a:lnSpc>
                <a:spcPct val="150000"/>
              </a:lnSpc>
              <a:buSzPct val="100000"/>
              <a:buAutoNum type="arabicPeriod" startAt="1"/>
              <a:defRPr sz="3000">
                <a:solidFill>
                  <a:srgbClr val="0000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给家长具体的方法指导；</a:t>
            </a:r>
          </a:p>
          <a:p>
            <a:pPr marL="401320" indent="-401320">
              <a:lnSpc>
                <a:spcPct val="150000"/>
              </a:lnSpc>
              <a:buSzPct val="100000"/>
              <a:buAutoNum type="arabicPeriod" startAt="1"/>
              <a:defRPr sz="3000">
                <a:solidFill>
                  <a:srgbClr val="0000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更多机会参与班级活动，如家长课堂等</a:t>
            </a:r>
          </a:p>
        </p:txBody>
      </p:sp>
      <p:sp>
        <p:nvSpPr>
          <p:cNvPr id="478" name="五步改善与家长的沟通"/>
          <p:cNvSpPr txBox="1"/>
          <p:nvPr/>
        </p:nvSpPr>
        <p:spPr>
          <a:xfrm>
            <a:off x="916999" y="1759586"/>
            <a:ext cx="5184137" cy="802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b="1" sz="4000"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（三）只说不做型家长</a:t>
            </a:r>
          </a:p>
        </p:txBody>
      </p:sp>
      <p:sp>
        <p:nvSpPr>
          <p:cNvPr id="479" name="文本框 6"/>
          <p:cNvSpPr txBox="1"/>
          <p:nvPr/>
        </p:nvSpPr>
        <p:spPr>
          <a:xfrm>
            <a:off x="560070" y="26035"/>
            <a:ext cx="9484360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b="1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第三部分：与不同类型家长沟通的差异化策略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图片 13" descr="图片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482" name="幻灯片编号"/>
          <p:cNvSpPr txBox="1"/>
          <p:nvPr>
            <p:ph type="sldNum" sz="quarter" idx="4294967295"/>
          </p:nvPr>
        </p:nvSpPr>
        <p:spPr>
          <a:xfrm>
            <a:off x="4448504" y="6524625"/>
            <a:ext cx="245404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483" name="TextBox 28"/>
          <p:cNvSpPr txBox="1"/>
          <p:nvPr/>
        </p:nvSpPr>
        <p:spPr>
          <a:xfrm>
            <a:off x="1549836" y="3053374"/>
            <a:ext cx="9172338" cy="3025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26" tIns="45726" rIns="45726" bIns="45726">
            <a:spAutoFit/>
          </a:bodyPr>
          <a:lstStyle/>
          <a:p>
            <a:pPr>
              <a:lnSpc>
                <a:spcPct val="150000"/>
              </a:lnSpc>
              <a:defRPr sz="3000">
                <a:solidFill>
                  <a:srgbClr val="0000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特点：</a:t>
            </a:r>
          </a:p>
          <a:p>
            <a:pPr>
              <a:lnSpc>
                <a:spcPct val="150000"/>
              </a:lnSpc>
              <a:defRPr sz="3000">
                <a:solidFill>
                  <a:srgbClr val="0000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1.对孩子期望较低</a:t>
            </a:r>
          </a:p>
          <a:p>
            <a:pPr>
              <a:lnSpc>
                <a:spcPct val="150000"/>
              </a:lnSpc>
              <a:defRPr sz="3000">
                <a:solidFill>
                  <a:srgbClr val="0000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2.家长觉得没有办法 也不想再努力做什么</a:t>
            </a:r>
          </a:p>
          <a:p>
            <a:pPr>
              <a:lnSpc>
                <a:spcPct val="150000"/>
              </a:lnSpc>
              <a:defRPr sz="3000">
                <a:solidFill>
                  <a:srgbClr val="0000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3.老师的沟通回应很慢或不回应</a:t>
            </a:r>
          </a:p>
        </p:txBody>
      </p:sp>
      <p:sp>
        <p:nvSpPr>
          <p:cNvPr id="484" name="五步改善与家长的沟通"/>
          <p:cNvSpPr txBox="1"/>
          <p:nvPr/>
        </p:nvSpPr>
        <p:spPr>
          <a:xfrm>
            <a:off x="917000" y="1833882"/>
            <a:ext cx="4676137" cy="802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b="1" sz="4000"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（四）无回应型家长</a:t>
            </a:r>
          </a:p>
        </p:txBody>
      </p:sp>
      <p:sp>
        <p:nvSpPr>
          <p:cNvPr id="485" name="文本框 6"/>
          <p:cNvSpPr txBox="1"/>
          <p:nvPr/>
        </p:nvSpPr>
        <p:spPr>
          <a:xfrm>
            <a:off x="267970" y="55245"/>
            <a:ext cx="9484360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b="1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第三部分：与不同类型家长沟通的差异化策略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图片 13" descr="图片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幻灯片编号"/>
          <p:cNvSpPr txBox="1"/>
          <p:nvPr>
            <p:ph type="sldNum" sz="quarter" idx="4294967295"/>
          </p:nvPr>
        </p:nvSpPr>
        <p:spPr>
          <a:xfrm>
            <a:off x="4483820" y="6524625"/>
            <a:ext cx="174772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41" name="TextBox 28"/>
          <p:cNvSpPr txBox="1"/>
          <p:nvPr/>
        </p:nvSpPr>
        <p:spPr>
          <a:xfrm>
            <a:off x="1659058" y="3024799"/>
            <a:ext cx="8278229" cy="3025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26" tIns="45726" rIns="45726" bIns="45726">
            <a:spAutoFit/>
          </a:bodyPr>
          <a:lstStyle/>
          <a:p>
            <a:pPr>
              <a:lnSpc>
                <a:spcPct val="150000"/>
              </a:lnSpc>
              <a:defRPr sz="3000">
                <a:solidFill>
                  <a:srgbClr val="0000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结果：</a:t>
            </a:r>
          </a:p>
          <a:p>
            <a:pPr>
              <a:lnSpc>
                <a:spcPct val="150000"/>
              </a:lnSpc>
              <a:defRPr sz="3000">
                <a:solidFill>
                  <a:srgbClr val="0000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老师觉得被挑战，很多工作效果不理想</a:t>
            </a:r>
          </a:p>
          <a:p>
            <a:pPr>
              <a:lnSpc>
                <a:spcPct val="150000"/>
              </a:lnSpc>
              <a:defRPr sz="3000">
                <a:solidFill>
                  <a:srgbClr val="0000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家长觉得老师对自己孩子不够“好”</a:t>
            </a:r>
          </a:p>
          <a:p>
            <a:pPr>
              <a:lnSpc>
                <a:spcPct val="150000"/>
              </a:lnSpc>
              <a:defRPr sz="3000">
                <a:solidFill>
                  <a:srgbClr val="0000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孩子可能受双向信息的影响</a:t>
            </a:r>
          </a:p>
        </p:txBody>
      </p:sp>
      <p:sp>
        <p:nvSpPr>
          <p:cNvPr id="142" name="亲子关系自评表"/>
          <p:cNvSpPr txBox="1"/>
          <p:nvPr/>
        </p:nvSpPr>
        <p:spPr>
          <a:xfrm>
            <a:off x="1379855" y="2067560"/>
            <a:ext cx="6199238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700"/>
              </a:spcBef>
              <a:defRPr sz="3200">
                <a:solidFill>
                  <a:srgbClr val="0433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  <a:r>
              <a:rPr>
                <a:solidFill>
                  <a:srgbClr val="000000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</a:rPr>
              <a:t>1. 与家长沟通的</a:t>
            </a:r>
            <a:r>
              <a:rPr sz="3600">
                <a:solidFill>
                  <a:srgbClr val="000000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</a:rPr>
              <a:t>遇到</a:t>
            </a:r>
            <a:r>
              <a:rPr>
                <a:solidFill>
                  <a:srgbClr val="000000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</a:rPr>
              <a:t>的挑战？</a:t>
            </a:r>
          </a:p>
        </p:txBody>
      </p:sp>
      <p:sp>
        <p:nvSpPr>
          <p:cNvPr id="143" name="一、从家校沟通中的“问题思维”到“解决视角”"/>
          <p:cNvSpPr txBox="1"/>
          <p:nvPr/>
        </p:nvSpPr>
        <p:spPr>
          <a:xfrm>
            <a:off x="1007745" y="276860"/>
            <a:ext cx="8773160" cy="662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defRPr b="1" sz="3200">
                <a:solidFill>
                  <a:srgbClr val="FFFFFF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一、从家校沟通中的“问题思维”到“解决视角”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" name="图片 13" descr="图片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488" name="幻灯片编号"/>
          <p:cNvSpPr txBox="1"/>
          <p:nvPr>
            <p:ph type="sldNum" sz="quarter" idx="4294967295"/>
          </p:nvPr>
        </p:nvSpPr>
        <p:spPr>
          <a:xfrm>
            <a:off x="4448504" y="6524625"/>
            <a:ext cx="245404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489" name="TextBox 28"/>
          <p:cNvSpPr txBox="1"/>
          <p:nvPr/>
        </p:nvSpPr>
        <p:spPr>
          <a:xfrm>
            <a:off x="1149786" y="2150629"/>
            <a:ext cx="10696244" cy="46253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26" tIns="45726" rIns="45726" bIns="45726">
            <a:spAutoFit/>
          </a:bodyPr>
          <a:lstStyle/>
          <a:p>
            <a:pPr>
              <a:lnSpc>
                <a:spcPct val="150000"/>
              </a:lnSpc>
              <a:defRPr sz="3000">
                <a:solidFill>
                  <a:srgbClr val="0000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策略：</a:t>
            </a:r>
          </a:p>
          <a:p>
            <a:pPr marL="401320" indent="-401320">
              <a:lnSpc>
                <a:spcPct val="150000"/>
              </a:lnSpc>
              <a:buSzPct val="100000"/>
              <a:buAutoNum type="arabicPeriod" startAt="1"/>
              <a:defRPr sz="3000">
                <a:solidFill>
                  <a:srgbClr val="0000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保持正常沟通外，可以适当增加沟通次数</a:t>
            </a:r>
          </a:p>
          <a:p>
            <a:pPr marL="401320" indent="-401320">
              <a:lnSpc>
                <a:spcPct val="150000"/>
              </a:lnSpc>
              <a:buSzPct val="100000"/>
              <a:buAutoNum type="arabicPeriod" startAt="1"/>
              <a:defRPr sz="3000">
                <a:solidFill>
                  <a:srgbClr val="0000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创造机会让孩子在班中有价值感，如发挥优势负责某项工作</a:t>
            </a:r>
          </a:p>
          <a:p>
            <a:pPr marL="401320" indent="-401320">
              <a:lnSpc>
                <a:spcPct val="150000"/>
              </a:lnSpc>
              <a:buSzPct val="100000"/>
              <a:buAutoNum type="arabicPeriod" startAt="1"/>
              <a:defRPr sz="3000">
                <a:solidFill>
                  <a:srgbClr val="0000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给家长传递孩子还是有很多优势</a:t>
            </a:r>
          </a:p>
          <a:p>
            <a:pPr marL="401320" indent="-401320">
              <a:lnSpc>
                <a:spcPct val="150000"/>
              </a:lnSpc>
              <a:buSzPct val="100000"/>
              <a:buAutoNum type="arabicPeriod" startAt="1"/>
              <a:defRPr sz="3000">
                <a:solidFill>
                  <a:srgbClr val="0000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发掘家长的优势，在班中多分享；</a:t>
            </a:r>
          </a:p>
          <a:p>
            <a:pPr marL="401320" indent="-401320">
              <a:lnSpc>
                <a:spcPct val="150000"/>
              </a:lnSpc>
              <a:buSzPct val="100000"/>
              <a:buAutoNum type="arabicPeriod" startAt="1"/>
              <a:defRPr sz="3000">
                <a:solidFill>
                  <a:srgbClr val="0000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通过电话、微信、见面等多种方式沟通</a:t>
            </a:r>
          </a:p>
        </p:txBody>
      </p:sp>
      <p:sp>
        <p:nvSpPr>
          <p:cNvPr id="490" name="五步改善与家长的沟通"/>
          <p:cNvSpPr txBox="1"/>
          <p:nvPr/>
        </p:nvSpPr>
        <p:spPr>
          <a:xfrm>
            <a:off x="917000" y="1381127"/>
            <a:ext cx="4676137" cy="802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b="1" sz="4000"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（四）无回应型家长</a:t>
            </a:r>
          </a:p>
        </p:txBody>
      </p:sp>
      <p:sp>
        <p:nvSpPr>
          <p:cNvPr id="491" name="文本框 6"/>
          <p:cNvSpPr txBox="1"/>
          <p:nvPr/>
        </p:nvSpPr>
        <p:spPr>
          <a:xfrm>
            <a:off x="288290" y="-125095"/>
            <a:ext cx="9484360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b="1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第三部分：与不同类型家长沟通的差异化策略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3" name="图片 13" descr="图片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494" name="幻灯片编号"/>
          <p:cNvSpPr txBox="1"/>
          <p:nvPr>
            <p:ph type="sldNum" sz="quarter" idx="4294967295"/>
          </p:nvPr>
        </p:nvSpPr>
        <p:spPr>
          <a:xfrm>
            <a:off x="4448504" y="6524625"/>
            <a:ext cx="245404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495" name="TextBox 28"/>
          <p:cNvSpPr txBox="1"/>
          <p:nvPr/>
        </p:nvSpPr>
        <p:spPr>
          <a:xfrm>
            <a:off x="1293933" y="2342175"/>
            <a:ext cx="8278229" cy="3825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26" tIns="45726" rIns="45726" bIns="45726">
            <a:spAutoFit/>
          </a:bodyPr>
          <a:lstStyle/>
          <a:p>
            <a:pPr>
              <a:lnSpc>
                <a:spcPct val="150000"/>
              </a:lnSpc>
              <a:defRPr sz="3000">
                <a:solidFill>
                  <a:srgbClr val="0000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特点：</a:t>
            </a:r>
          </a:p>
          <a:p>
            <a:pPr>
              <a:lnSpc>
                <a:spcPct val="150000"/>
              </a:lnSpc>
              <a:defRPr sz="3000">
                <a:solidFill>
                  <a:srgbClr val="0000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1.对孩子期望很高</a:t>
            </a:r>
          </a:p>
          <a:p>
            <a:pPr>
              <a:lnSpc>
                <a:spcPct val="150000"/>
              </a:lnSpc>
              <a:defRPr sz="3000">
                <a:solidFill>
                  <a:srgbClr val="0000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2.家长焦虑程度高</a:t>
            </a:r>
          </a:p>
          <a:p>
            <a:pPr>
              <a:lnSpc>
                <a:spcPct val="150000"/>
              </a:lnSpc>
              <a:defRPr sz="3000">
                <a:solidFill>
                  <a:srgbClr val="0000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3.边界感模糊，部分时间场合问问题</a:t>
            </a:r>
          </a:p>
          <a:p>
            <a:pPr>
              <a:lnSpc>
                <a:spcPct val="150000"/>
              </a:lnSpc>
              <a:defRPr sz="3000">
                <a:solidFill>
                  <a:srgbClr val="0000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4.对老师的反馈和回应速度非常在意</a:t>
            </a:r>
          </a:p>
        </p:txBody>
      </p:sp>
      <p:sp>
        <p:nvSpPr>
          <p:cNvPr id="496" name="五步改善与家长的沟通"/>
          <p:cNvSpPr txBox="1"/>
          <p:nvPr/>
        </p:nvSpPr>
        <p:spPr>
          <a:xfrm>
            <a:off x="822385" y="1541781"/>
            <a:ext cx="7724137" cy="802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b="1" sz="4000"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（五）过度纠缠型（高需求）家长</a:t>
            </a:r>
          </a:p>
        </p:txBody>
      </p:sp>
      <p:sp>
        <p:nvSpPr>
          <p:cNvPr id="497" name="文本框 6"/>
          <p:cNvSpPr txBox="1"/>
          <p:nvPr/>
        </p:nvSpPr>
        <p:spPr>
          <a:xfrm>
            <a:off x="297180" y="113665"/>
            <a:ext cx="9484360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b="1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第三部分：与不同类型家长沟通的差异化策略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9" name="图片 13" descr="图片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500" name="幻灯片编号"/>
          <p:cNvSpPr txBox="1"/>
          <p:nvPr>
            <p:ph type="sldNum" sz="quarter" idx="4294967295"/>
          </p:nvPr>
        </p:nvSpPr>
        <p:spPr>
          <a:xfrm>
            <a:off x="4448504" y="6524625"/>
            <a:ext cx="245404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501" name="五步改善与家长的沟通"/>
          <p:cNvSpPr txBox="1"/>
          <p:nvPr/>
        </p:nvSpPr>
        <p:spPr>
          <a:xfrm>
            <a:off x="932240" y="1437006"/>
            <a:ext cx="7724137" cy="802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b="1" sz="4000"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（五）过度纠缠型（高需求）家长</a:t>
            </a:r>
          </a:p>
        </p:txBody>
      </p:sp>
      <p:sp>
        <p:nvSpPr>
          <p:cNvPr id="502" name="矩形 3"/>
          <p:cNvSpPr txBox="1"/>
          <p:nvPr/>
        </p:nvSpPr>
        <p:spPr>
          <a:xfrm>
            <a:off x="596850" y="2605403"/>
            <a:ext cx="11343231" cy="4251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lnSpc>
                <a:spcPct val="120000"/>
              </a:lnSpc>
              <a:defRPr sz="3000">
                <a:solidFill>
                  <a:srgbClr val="0433FF"/>
                </a:solidFill>
              </a:defRPr>
            </a:pPr>
            <a:r>
              <a:t>1、班里高需求的家长可能并不多，定好目标，每周关注2-3个</a:t>
            </a:r>
          </a:p>
          <a:p>
            <a:pPr algn="just">
              <a:lnSpc>
                <a:spcPct val="120000"/>
              </a:lnSpc>
              <a:defRPr sz="3000">
                <a:solidFill>
                  <a:srgbClr val="0433FF"/>
                </a:solidFill>
              </a:defRPr>
            </a:pPr>
            <a:r>
              <a:t>2、微信中约定好</a:t>
            </a:r>
            <a:r>
              <a:rPr>
                <a:solidFill>
                  <a:srgbClr val="FF2600"/>
                </a:solidFill>
              </a:rPr>
              <a:t>“特别时间”</a:t>
            </a:r>
            <a:endParaRPr>
              <a:solidFill>
                <a:srgbClr val="FF2600"/>
              </a:solidFill>
            </a:endParaRPr>
          </a:p>
          <a:p>
            <a:pPr algn="just">
              <a:lnSpc>
                <a:spcPct val="120000"/>
              </a:lnSpc>
              <a:defRPr sz="3000">
                <a:solidFill>
                  <a:srgbClr val="0433FF"/>
                </a:solidFill>
              </a:defRPr>
            </a:pPr>
            <a:r>
              <a:t>   如每天12:30—12:40，通过微信跟一位家长沟通（2:1:1原则）</a:t>
            </a:r>
          </a:p>
          <a:p>
            <a:pPr algn="just">
              <a:defRPr sz="3000">
                <a:solidFill>
                  <a:srgbClr val="0433FF"/>
                </a:solidFill>
              </a:defRPr>
            </a:pPr>
            <a:r>
              <a:t>3、活动中约定好</a:t>
            </a:r>
            <a:r>
              <a:rPr>
                <a:solidFill>
                  <a:srgbClr val="FF2600"/>
                </a:solidFill>
              </a:rPr>
              <a:t>“特别时刻”</a:t>
            </a:r>
            <a:endParaRPr>
              <a:solidFill>
                <a:srgbClr val="FF2600"/>
              </a:solidFill>
            </a:endParaRPr>
          </a:p>
          <a:p>
            <a:pPr>
              <a:defRPr sz="3000">
                <a:solidFill>
                  <a:srgbClr val="0433FF"/>
                </a:solidFill>
              </a:defRPr>
            </a:pPr>
            <a:r>
              <a:t>   如开放日，让家长有表达的机会，分享经验、主持活动等。</a:t>
            </a:r>
          </a:p>
          <a:p>
            <a:pPr algn="just">
              <a:lnSpc>
                <a:spcPct val="120000"/>
              </a:lnSpc>
              <a:defRPr sz="3000">
                <a:solidFill>
                  <a:srgbClr val="0433FF"/>
                </a:solidFill>
              </a:defRPr>
            </a:pPr>
            <a:r>
              <a:t>4、家长感到被特别关注后，高需求会慢慢降低</a:t>
            </a:r>
          </a:p>
          <a:p>
            <a:pPr algn="just">
              <a:lnSpc>
                <a:spcPct val="120000"/>
              </a:lnSpc>
              <a:defRPr sz="3000">
                <a:solidFill>
                  <a:srgbClr val="0433FF"/>
                </a:solidFill>
              </a:defRPr>
            </a:pPr>
            <a:r>
              <a:t>5、将其发展为</a:t>
            </a:r>
            <a:r>
              <a:rPr>
                <a:solidFill>
                  <a:srgbClr val="FF2600"/>
                </a:solidFill>
              </a:rPr>
              <a:t>“铁杆支持者”</a:t>
            </a:r>
          </a:p>
        </p:txBody>
      </p:sp>
      <p:sp>
        <p:nvSpPr>
          <p:cNvPr id="503" name="TextBox 28"/>
          <p:cNvSpPr txBox="1"/>
          <p:nvPr/>
        </p:nvSpPr>
        <p:spPr>
          <a:xfrm>
            <a:off x="655193" y="2006258"/>
            <a:ext cx="8278230" cy="6248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26" tIns="45726" rIns="45726" bIns="45726">
            <a:spAutoFit/>
          </a:bodyPr>
          <a:lstStyle>
            <a:lvl1pPr>
              <a:lnSpc>
                <a:spcPct val="150000"/>
              </a:lnSpc>
              <a:defRPr sz="3000">
                <a:solidFill>
                  <a:srgbClr val="0000FF"/>
                </a:solidFill>
                <a:latin typeface="楷体"/>
                <a:ea typeface="楷体"/>
                <a:cs typeface="楷体"/>
                <a:sym typeface="楷体"/>
              </a:defRPr>
            </a:lvl1pPr>
          </a:lstStyle>
          <a:p>
            <a:pPr/>
            <a:r>
              <a:t>策略</a:t>
            </a:r>
          </a:p>
        </p:txBody>
      </p:sp>
      <p:sp>
        <p:nvSpPr>
          <p:cNvPr id="504" name="文本框 6"/>
          <p:cNvSpPr txBox="1"/>
          <p:nvPr/>
        </p:nvSpPr>
        <p:spPr>
          <a:xfrm>
            <a:off x="300990" y="163830"/>
            <a:ext cx="9484360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b="1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第三部分：与不同类型家长沟通的差异化策略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图片 13" descr="图片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507" name="幻灯片编号"/>
          <p:cNvSpPr txBox="1"/>
          <p:nvPr>
            <p:ph type="sldNum" sz="quarter" idx="4294967295"/>
          </p:nvPr>
        </p:nvSpPr>
        <p:spPr>
          <a:xfrm>
            <a:off x="4448504" y="6524625"/>
            <a:ext cx="245404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508" name="图片 17" descr="图片 1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36610" y="1583882"/>
            <a:ext cx="3995820" cy="4982297"/>
          </a:xfrm>
          <a:prstGeom prst="rect">
            <a:avLst/>
          </a:prstGeom>
          <a:ln w="12700">
            <a:miter lim="400000"/>
          </a:ln>
        </p:spPr>
      </p:pic>
      <p:pic>
        <p:nvPicPr>
          <p:cNvPr id="509" name="图片 14" descr="图片 1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57668" y="1552656"/>
            <a:ext cx="3740655" cy="4982299"/>
          </a:xfrm>
          <a:prstGeom prst="rect">
            <a:avLst/>
          </a:prstGeom>
          <a:ln w="12700">
            <a:miter lim="400000"/>
          </a:ln>
        </p:spPr>
      </p:pic>
      <p:sp>
        <p:nvSpPr>
          <p:cNvPr id="510" name="文本框 6"/>
          <p:cNvSpPr txBox="1"/>
          <p:nvPr/>
        </p:nvSpPr>
        <p:spPr>
          <a:xfrm>
            <a:off x="516255" y="69850"/>
            <a:ext cx="9484360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b="1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第三部分：与不同类型家长沟通的差异化策略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矩形 33"/>
          <p:cNvSpPr txBox="1"/>
          <p:nvPr/>
        </p:nvSpPr>
        <p:spPr>
          <a:xfrm>
            <a:off x="2409413" y="555762"/>
            <a:ext cx="3075941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/>
            <a:r>
              <a:t>《基于行动的研究能力课程》</a:t>
            </a:r>
          </a:p>
        </p:txBody>
      </p:sp>
      <p:sp>
        <p:nvSpPr>
          <p:cNvPr id="513" name="矩形 2"/>
          <p:cNvSpPr txBox="1"/>
          <p:nvPr/>
        </p:nvSpPr>
        <p:spPr>
          <a:xfrm>
            <a:off x="1416383" y="3219171"/>
            <a:ext cx="4178518" cy="980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5000">
                <a:solidFill>
                  <a:srgbClr val="064A91"/>
                </a:solidFill>
              </a:defRPr>
            </a:pPr>
            <a:r>
              <a:t>Thanks</a:t>
            </a:r>
            <a:r>
              <a:t>！</a:t>
            </a:r>
          </a:p>
        </p:txBody>
      </p:sp>
      <p:pic>
        <p:nvPicPr>
          <p:cNvPr id="514" name="图片 11" descr="图片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98992" y="1377696"/>
            <a:ext cx="3493009" cy="5480304"/>
          </a:xfrm>
          <a:prstGeom prst="rect">
            <a:avLst/>
          </a:prstGeom>
          <a:ln w="12700">
            <a:miter lim="400000"/>
          </a:ln>
        </p:spPr>
      </p:pic>
      <p:pic>
        <p:nvPicPr>
          <p:cNvPr id="515" name="图片 7" descr="图片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07245" y="460548"/>
            <a:ext cx="2476501" cy="368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16" name="图片 8" descr="图片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0856" y="53313"/>
            <a:ext cx="2403914" cy="8532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图片 13" descr="图片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幻灯片编号"/>
          <p:cNvSpPr txBox="1"/>
          <p:nvPr>
            <p:ph type="sldNum" sz="quarter" idx="4294967295"/>
          </p:nvPr>
        </p:nvSpPr>
        <p:spPr>
          <a:xfrm>
            <a:off x="4483820" y="6524625"/>
            <a:ext cx="174772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47" name="亲子关系自评表"/>
          <p:cNvSpPr txBox="1"/>
          <p:nvPr/>
        </p:nvSpPr>
        <p:spPr>
          <a:xfrm>
            <a:off x="736492" y="1876713"/>
            <a:ext cx="5543290" cy="662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700"/>
              </a:spcBef>
              <a:defRPr sz="3200">
                <a:solidFill>
                  <a:srgbClr val="0433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  <a:r>
              <a:rPr>
                <a:solidFill>
                  <a:srgbClr val="000000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</a:rPr>
              <a:t>2. 我们如何与家长沟通的？</a:t>
            </a:r>
          </a:p>
        </p:txBody>
      </p:sp>
      <p:sp>
        <p:nvSpPr>
          <p:cNvPr id="148" name="TextBox 28"/>
          <p:cNvSpPr txBox="1"/>
          <p:nvPr/>
        </p:nvSpPr>
        <p:spPr>
          <a:xfrm>
            <a:off x="868481" y="3150523"/>
            <a:ext cx="3442211" cy="3025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26" tIns="45726" rIns="45726" bIns="45726">
            <a:spAutoFit/>
          </a:bodyPr>
          <a:lstStyle/>
          <a:p>
            <a:pPr marL="762000" indent="-762000">
              <a:lnSpc>
                <a:spcPct val="150000"/>
              </a:lnSpc>
              <a:buSzPct val="100000"/>
              <a:buFont typeface="Helvetica"/>
              <a:buChar char="✓"/>
              <a:defRPr sz="3000">
                <a:solidFill>
                  <a:srgbClr val="0433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沟通的时机？</a:t>
            </a:r>
          </a:p>
          <a:p>
            <a:pPr marL="762000" indent="-762000">
              <a:lnSpc>
                <a:spcPct val="150000"/>
              </a:lnSpc>
              <a:buSzPct val="100000"/>
              <a:buFont typeface="Helvetica"/>
              <a:buChar char="✓"/>
              <a:defRPr sz="3000">
                <a:solidFill>
                  <a:srgbClr val="0433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沟通的频率？</a:t>
            </a:r>
          </a:p>
          <a:p>
            <a:pPr marL="762000" indent="-762000">
              <a:lnSpc>
                <a:spcPct val="150000"/>
              </a:lnSpc>
              <a:buSzPct val="100000"/>
              <a:buFont typeface="Helvetica"/>
              <a:buChar char="✓"/>
              <a:defRPr sz="3000">
                <a:solidFill>
                  <a:srgbClr val="0433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沟通的内容？</a:t>
            </a:r>
          </a:p>
          <a:p>
            <a:pPr marL="762000" indent="-762000">
              <a:lnSpc>
                <a:spcPct val="150000"/>
              </a:lnSpc>
              <a:buSzPct val="100000"/>
              <a:buFont typeface="Helvetica"/>
              <a:buChar char="✓"/>
              <a:defRPr sz="3000">
                <a:solidFill>
                  <a:srgbClr val="0433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沟通的方式？</a:t>
            </a:r>
          </a:p>
        </p:txBody>
      </p:sp>
      <p:sp>
        <p:nvSpPr>
          <p:cNvPr id="149" name="箭头"/>
          <p:cNvSpPr/>
          <p:nvPr/>
        </p:nvSpPr>
        <p:spPr>
          <a:xfrm>
            <a:off x="4004309" y="4181128"/>
            <a:ext cx="2159001" cy="964194"/>
          </a:xfrm>
          <a:prstGeom prst="rightArrow">
            <a:avLst>
              <a:gd name="adj1" fmla="val 32000"/>
              <a:gd name="adj2" fmla="val 84299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0" name="TextBox 28"/>
          <p:cNvSpPr txBox="1"/>
          <p:nvPr/>
        </p:nvSpPr>
        <p:spPr>
          <a:xfrm>
            <a:off x="6291381" y="3077498"/>
            <a:ext cx="5303902" cy="3025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26" tIns="45726" rIns="45726" bIns="45726">
            <a:spAutoFit/>
          </a:bodyPr>
          <a:lstStyle/>
          <a:p>
            <a:pPr marL="762000" indent="-762000">
              <a:lnSpc>
                <a:spcPct val="150000"/>
              </a:lnSpc>
              <a:buSzPct val="100000"/>
              <a:buFont typeface="Helvetica"/>
              <a:buChar char="✓"/>
              <a:defRPr sz="3000">
                <a:solidFill>
                  <a:srgbClr val="0433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学生表现不好的时候</a:t>
            </a:r>
          </a:p>
          <a:p>
            <a:pPr marL="762000" indent="-762000">
              <a:lnSpc>
                <a:spcPct val="150000"/>
              </a:lnSpc>
              <a:buSzPct val="100000"/>
              <a:buFont typeface="Helvetica"/>
              <a:buChar char="✓"/>
              <a:defRPr sz="3000">
                <a:solidFill>
                  <a:srgbClr val="0433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不确定</a:t>
            </a:r>
          </a:p>
          <a:p>
            <a:pPr marL="762000" indent="-762000">
              <a:lnSpc>
                <a:spcPct val="150000"/>
              </a:lnSpc>
              <a:buSzPct val="100000"/>
              <a:buFont typeface="Helvetica"/>
              <a:buChar char="✓"/>
              <a:defRPr sz="3000">
                <a:solidFill>
                  <a:srgbClr val="0433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问题</a:t>
            </a:r>
          </a:p>
          <a:p>
            <a:pPr marL="762000" indent="-762000">
              <a:lnSpc>
                <a:spcPct val="150000"/>
              </a:lnSpc>
              <a:buSzPct val="100000"/>
              <a:buFont typeface="Helvetica"/>
              <a:buChar char="✓"/>
              <a:defRPr sz="3000">
                <a:solidFill>
                  <a:srgbClr val="0433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单独、全班、电话、面谈</a:t>
            </a:r>
          </a:p>
        </p:txBody>
      </p:sp>
      <p:sp>
        <p:nvSpPr>
          <p:cNvPr id="151" name="一、从家校沟通中的“问题思维”到“解决视角”"/>
          <p:cNvSpPr txBox="1"/>
          <p:nvPr/>
        </p:nvSpPr>
        <p:spPr>
          <a:xfrm>
            <a:off x="328915" y="306071"/>
            <a:ext cx="8232137" cy="662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b="1" sz="3200">
                <a:solidFill>
                  <a:srgbClr val="FFFFFF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一、从家校沟通中的“问题思维”到“解决视角”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图片 13" descr="图片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幻灯片编号"/>
          <p:cNvSpPr txBox="1"/>
          <p:nvPr>
            <p:ph type="sldNum" sz="quarter" idx="4294967295"/>
          </p:nvPr>
        </p:nvSpPr>
        <p:spPr>
          <a:xfrm>
            <a:off x="4483820" y="6524625"/>
            <a:ext cx="174772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55" name="亲子关系自评表"/>
          <p:cNvSpPr txBox="1"/>
          <p:nvPr/>
        </p:nvSpPr>
        <p:spPr>
          <a:xfrm>
            <a:off x="1165116" y="2000437"/>
            <a:ext cx="5543291" cy="662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700"/>
              </a:spcBef>
              <a:defRPr sz="3200"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 2. 我们如何与家长沟通的？</a:t>
            </a:r>
          </a:p>
        </p:txBody>
      </p:sp>
      <p:sp>
        <p:nvSpPr>
          <p:cNvPr id="156" name="箭头"/>
          <p:cNvSpPr/>
          <p:nvPr/>
        </p:nvSpPr>
        <p:spPr>
          <a:xfrm>
            <a:off x="4899659" y="4336415"/>
            <a:ext cx="2159001" cy="964194"/>
          </a:xfrm>
          <a:prstGeom prst="rightArrow">
            <a:avLst>
              <a:gd name="adj1" fmla="val 32000"/>
              <a:gd name="adj2" fmla="val 84299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7" name="TextBox 28"/>
          <p:cNvSpPr txBox="1"/>
          <p:nvPr/>
        </p:nvSpPr>
        <p:spPr>
          <a:xfrm>
            <a:off x="978107" y="3306105"/>
            <a:ext cx="5303900" cy="3025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26" tIns="45726" rIns="45726" bIns="45726">
            <a:spAutoFit/>
          </a:bodyPr>
          <a:lstStyle/>
          <a:p>
            <a:pPr marL="762000" indent="-762000">
              <a:lnSpc>
                <a:spcPct val="150000"/>
              </a:lnSpc>
              <a:buSzPct val="100000"/>
              <a:buFont typeface="Helvetica"/>
              <a:buChar char="✓"/>
              <a:defRPr sz="3000">
                <a:solidFill>
                  <a:srgbClr val="0433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学生表现不好的时候</a:t>
            </a:r>
          </a:p>
          <a:p>
            <a:pPr marL="762000" indent="-762000">
              <a:lnSpc>
                <a:spcPct val="150000"/>
              </a:lnSpc>
              <a:buSzPct val="100000"/>
              <a:buFont typeface="Helvetica"/>
              <a:buChar char="✓"/>
              <a:defRPr sz="3000">
                <a:solidFill>
                  <a:srgbClr val="0433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不确定</a:t>
            </a:r>
          </a:p>
          <a:p>
            <a:pPr marL="762000" indent="-762000">
              <a:lnSpc>
                <a:spcPct val="150000"/>
              </a:lnSpc>
              <a:buSzPct val="100000"/>
              <a:buFont typeface="Helvetica"/>
              <a:buChar char="✓"/>
              <a:defRPr sz="3000">
                <a:solidFill>
                  <a:srgbClr val="0433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问题</a:t>
            </a:r>
          </a:p>
          <a:p>
            <a:pPr marL="762000" indent="-762000">
              <a:lnSpc>
                <a:spcPct val="150000"/>
              </a:lnSpc>
              <a:buSzPct val="100000"/>
              <a:buFont typeface="Helvetica"/>
              <a:buChar char="✓"/>
              <a:defRPr sz="3000">
                <a:solidFill>
                  <a:srgbClr val="0433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单独、全班、电话、面谈</a:t>
            </a:r>
          </a:p>
        </p:txBody>
      </p:sp>
      <p:sp>
        <p:nvSpPr>
          <p:cNvPr id="158" name="TextBox 28"/>
          <p:cNvSpPr txBox="1"/>
          <p:nvPr/>
        </p:nvSpPr>
        <p:spPr>
          <a:xfrm>
            <a:off x="7123231" y="3679483"/>
            <a:ext cx="4903306" cy="2225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26" tIns="45726" rIns="45726" bIns="45726">
            <a:spAutoFit/>
          </a:bodyPr>
          <a:lstStyle/>
          <a:p>
            <a:pPr marL="762000" indent="-762000">
              <a:lnSpc>
                <a:spcPct val="150000"/>
              </a:lnSpc>
              <a:buSzPct val="100000"/>
              <a:buFont typeface="Helvetica"/>
              <a:buChar char="✓"/>
              <a:defRPr sz="3000">
                <a:solidFill>
                  <a:srgbClr val="0433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是否有效？</a:t>
            </a:r>
          </a:p>
          <a:p>
            <a:pPr marL="762000" indent="-762000">
              <a:lnSpc>
                <a:spcPct val="150000"/>
              </a:lnSpc>
              <a:buSzPct val="100000"/>
              <a:buFont typeface="Helvetica"/>
              <a:buChar char="✓"/>
              <a:defRPr sz="3000">
                <a:solidFill>
                  <a:srgbClr val="0433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哪些有效？</a:t>
            </a:r>
          </a:p>
          <a:p>
            <a:pPr marL="762000" indent="-762000">
              <a:lnSpc>
                <a:spcPct val="150000"/>
              </a:lnSpc>
              <a:buSzPct val="100000"/>
              <a:buFont typeface="Helvetica"/>
              <a:buChar char="✓"/>
              <a:defRPr sz="3000">
                <a:solidFill>
                  <a:srgbClr val="0433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无效的是否还在用？</a:t>
            </a:r>
          </a:p>
        </p:txBody>
      </p:sp>
      <p:sp>
        <p:nvSpPr>
          <p:cNvPr id="159" name="一、从家校沟通中的“问题思维”到“解决视角”"/>
          <p:cNvSpPr txBox="1"/>
          <p:nvPr/>
        </p:nvSpPr>
        <p:spPr>
          <a:xfrm>
            <a:off x="249555" y="1238249"/>
            <a:ext cx="11459210" cy="1710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defRPr b="1" sz="4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一、从家校沟通中的“问题思维”到“解决视角”</a:t>
            </a:r>
          </a:p>
        </p:txBody>
      </p:sp>
      <p:sp>
        <p:nvSpPr>
          <p:cNvPr id="160" name="一、从家校沟通中的“问题思维”到“解决视角”"/>
          <p:cNvSpPr txBox="1"/>
          <p:nvPr/>
        </p:nvSpPr>
        <p:spPr>
          <a:xfrm>
            <a:off x="615300" y="274321"/>
            <a:ext cx="8252460" cy="662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defRPr b="1" sz="3200">
                <a:solidFill>
                  <a:srgbClr val="FFFFFF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一、从家校沟通中的“问题思维”到“解决视角”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图片 13" descr="图片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幻灯片编号"/>
          <p:cNvSpPr txBox="1"/>
          <p:nvPr>
            <p:ph type="sldNum" sz="quarter" idx="4294967295"/>
          </p:nvPr>
        </p:nvSpPr>
        <p:spPr>
          <a:xfrm>
            <a:off x="4483820" y="6524625"/>
            <a:ext cx="174772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64" name="箭头"/>
          <p:cNvSpPr/>
          <p:nvPr/>
        </p:nvSpPr>
        <p:spPr>
          <a:xfrm>
            <a:off x="3039448" y="3398520"/>
            <a:ext cx="2159003" cy="964194"/>
          </a:xfrm>
          <a:prstGeom prst="rightArrow">
            <a:avLst>
              <a:gd name="adj1" fmla="val 32000"/>
              <a:gd name="adj2" fmla="val 84299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5" name="TextBox 28"/>
          <p:cNvSpPr txBox="1"/>
          <p:nvPr/>
        </p:nvSpPr>
        <p:spPr>
          <a:xfrm>
            <a:off x="5029637" y="2068953"/>
            <a:ext cx="3672350" cy="3825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26" tIns="45726" rIns="45726" bIns="45726">
            <a:spAutoFit/>
          </a:bodyPr>
          <a:lstStyle/>
          <a:p>
            <a:pPr>
              <a:lnSpc>
                <a:spcPct val="150000"/>
              </a:lnSpc>
              <a:defRPr sz="3000">
                <a:solidFill>
                  <a:srgbClr val="0433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       家长感受</a:t>
            </a:r>
          </a:p>
          <a:p>
            <a:pPr marL="762000" indent="-762000">
              <a:lnSpc>
                <a:spcPct val="150000"/>
              </a:lnSpc>
              <a:buSzPct val="100000"/>
              <a:buFont typeface="Helvetica"/>
              <a:buChar char="✓"/>
              <a:defRPr sz="3000">
                <a:solidFill>
                  <a:srgbClr val="0433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孩子这么多问题</a:t>
            </a:r>
          </a:p>
          <a:p>
            <a:pPr marL="762000" indent="-762000">
              <a:lnSpc>
                <a:spcPct val="150000"/>
              </a:lnSpc>
              <a:buSzPct val="100000"/>
              <a:buFont typeface="Helvetica"/>
              <a:buChar char="✓"/>
              <a:defRPr sz="3000">
                <a:solidFill>
                  <a:srgbClr val="0433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平时不理我们</a:t>
            </a:r>
          </a:p>
          <a:p>
            <a:pPr marL="762000" indent="-762000">
              <a:lnSpc>
                <a:spcPct val="150000"/>
              </a:lnSpc>
              <a:buSzPct val="100000"/>
              <a:buFont typeface="Helvetica"/>
              <a:buChar char="✓"/>
              <a:defRPr sz="3000">
                <a:solidFill>
                  <a:srgbClr val="0433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每次都是问题</a:t>
            </a:r>
          </a:p>
          <a:p>
            <a:pPr marL="762000" indent="-762000">
              <a:lnSpc>
                <a:spcPct val="150000"/>
              </a:lnSpc>
              <a:buSzPct val="100000"/>
              <a:buFont typeface="Helvetica"/>
              <a:buChar char="✓"/>
              <a:defRPr sz="3000">
                <a:solidFill>
                  <a:srgbClr val="0433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重视不够</a:t>
            </a:r>
          </a:p>
        </p:txBody>
      </p:sp>
      <p:sp>
        <p:nvSpPr>
          <p:cNvPr id="166" name="TextBox 28"/>
          <p:cNvSpPr txBox="1"/>
          <p:nvPr/>
        </p:nvSpPr>
        <p:spPr>
          <a:xfrm>
            <a:off x="100" y="2318044"/>
            <a:ext cx="5094846" cy="3025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26" tIns="45726" rIns="45726" bIns="45726">
            <a:spAutoFit/>
          </a:bodyPr>
          <a:lstStyle/>
          <a:p>
            <a:pPr marL="762000" indent="-762000">
              <a:lnSpc>
                <a:spcPct val="150000"/>
              </a:lnSpc>
              <a:buSzPct val="100000"/>
              <a:buFont typeface="Helvetica"/>
              <a:buChar char="✓"/>
              <a:defRPr sz="3000">
                <a:solidFill>
                  <a:srgbClr val="0433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学生表现不好的时候</a:t>
            </a:r>
          </a:p>
          <a:p>
            <a:pPr marL="762000" indent="-762000">
              <a:lnSpc>
                <a:spcPct val="150000"/>
              </a:lnSpc>
              <a:buSzPct val="100000"/>
              <a:buFont typeface="Helvetica"/>
              <a:buChar char="✓"/>
              <a:defRPr sz="3000">
                <a:solidFill>
                  <a:srgbClr val="0433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不确定</a:t>
            </a:r>
          </a:p>
          <a:p>
            <a:pPr marL="762000" indent="-762000">
              <a:lnSpc>
                <a:spcPct val="150000"/>
              </a:lnSpc>
              <a:buSzPct val="100000"/>
              <a:buFont typeface="Helvetica"/>
              <a:buChar char="✓"/>
              <a:defRPr sz="3000">
                <a:solidFill>
                  <a:srgbClr val="0433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问题</a:t>
            </a:r>
          </a:p>
          <a:p>
            <a:pPr marL="762000" indent="-762000">
              <a:lnSpc>
                <a:spcPct val="150000"/>
              </a:lnSpc>
              <a:buSzPct val="100000"/>
              <a:buFont typeface="Helvetica"/>
              <a:buChar char="✓"/>
              <a:defRPr sz="3000">
                <a:solidFill>
                  <a:srgbClr val="0433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单独、全班、电话</a:t>
            </a:r>
          </a:p>
        </p:txBody>
      </p:sp>
      <p:grpSp>
        <p:nvGrpSpPr>
          <p:cNvPr id="169" name="“问题”"/>
          <p:cNvGrpSpPr/>
          <p:nvPr/>
        </p:nvGrpSpPr>
        <p:grpSpPr>
          <a:xfrm>
            <a:off x="8646366" y="2159777"/>
            <a:ext cx="2792723" cy="651010"/>
            <a:chOff x="0" y="0"/>
            <a:chExt cx="2792721" cy="651009"/>
          </a:xfrm>
        </p:grpSpPr>
        <p:sp>
          <p:nvSpPr>
            <p:cNvPr id="167" name="圆角矩形"/>
            <p:cNvSpPr/>
            <p:nvPr/>
          </p:nvSpPr>
          <p:spPr>
            <a:xfrm>
              <a:off x="0" y="-1"/>
              <a:ext cx="2792722" cy="651011"/>
            </a:xfrm>
            <a:prstGeom prst="roundRect">
              <a:avLst>
                <a:gd name="adj" fmla="val 29262"/>
              </a:avLst>
            </a:prstGeom>
            <a:solidFill>
              <a:schemeClr val="accent3"/>
            </a:solidFill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68" name="“问题”"/>
            <p:cNvSpPr txBox="1"/>
            <p:nvPr/>
          </p:nvSpPr>
          <p:spPr>
            <a:xfrm>
              <a:off x="55794" y="11814"/>
              <a:ext cx="2681132" cy="5105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r>
                <a:t>        </a:t>
              </a:r>
              <a:r>
                <a:rPr sz="2400"/>
                <a:t>    “问题”</a:t>
              </a:r>
            </a:p>
          </p:txBody>
        </p:sp>
      </p:grpSp>
      <p:sp>
        <p:nvSpPr>
          <p:cNvPr id="170" name="TextBox 28"/>
          <p:cNvSpPr txBox="1"/>
          <p:nvPr/>
        </p:nvSpPr>
        <p:spPr>
          <a:xfrm>
            <a:off x="9020809" y="3127374"/>
            <a:ext cx="2981961" cy="3825253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26" tIns="45726" rIns="45726" bIns="45726">
            <a:spAutoFit/>
          </a:bodyPr>
          <a:lstStyle/>
          <a:p>
            <a:pPr marL="762000" indent="-762000">
              <a:lnSpc>
                <a:spcPct val="150000"/>
              </a:lnSpc>
              <a:buSzPct val="100000"/>
              <a:buFont typeface="Helvetica"/>
              <a:buChar char="✓"/>
              <a:defRPr sz="3000">
                <a:solidFill>
                  <a:srgbClr val="0433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家长焦虑</a:t>
            </a:r>
          </a:p>
          <a:p>
            <a:pPr marL="762000" indent="-762000">
              <a:lnSpc>
                <a:spcPct val="150000"/>
              </a:lnSpc>
              <a:buSzPct val="100000"/>
              <a:buFont typeface="Helvetica"/>
              <a:buChar char="✓"/>
              <a:defRPr sz="3000">
                <a:solidFill>
                  <a:srgbClr val="0433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很少回应</a:t>
            </a:r>
          </a:p>
          <a:p>
            <a:pPr marL="762000" indent="-762000">
              <a:lnSpc>
                <a:spcPct val="150000"/>
              </a:lnSpc>
              <a:buSzPct val="100000"/>
              <a:buFont typeface="Helvetica"/>
              <a:buChar char="✓"/>
              <a:defRPr sz="3000">
                <a:solidFill>
                  <a:srgbClr val="0433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负面质疑</a:t>
            </a:r>
          </a:p>
          <a:p>
            <a:pPr marL="762000" indent="-762000">
              <a:lnSpc>
                <a:spcPct val="150000"/>
              </a:lnSpc>
              <a:buSzPct val="100000"/>
              <a:buFont typeface="Helvetica"/>
              <a:buChar char="✓"/>
              <a:defRPr sz="3000">
                <a:solidFill>
                  <a:srgbClr val="0433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要求过度</a:t>
            </a:r>
          </a:p>
          <a:p>
            <a:pPr marL="762000" indent="-762000">
              <a:lnSpc>
                <a:spcPct val="150000"/>
              </a:lnSpc>
              <a:buSzPct val="100000"/>
              <a:buFont typeface="Helvetica"/>
              <a:buChar char="✓"/>
              <a:defRPr sz="3000">
                <a:solidFill>
                  <a:srgbClr val="0433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说了做不到</a:t>
            </a:r>
          </a:p>
        </p:txBody>
      </p:sp>
      <p:sp>
        <p:nvSpPr>
          <p:cNvPr id="171" name="一、从家校沟通中的“问题思维”到“解决视角”"/>
          <p:cNvSpPr txBox="1"/>
          <p:nvPr/>
        </p:nvSpPr>
        <p:spPr>
          <a:xfrm>
            <a:off x="708645" y="364491"/>
            <a:ext cx="8232137" cy="662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b="1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一、从家校沟通中的“问题思维”到“解决视角”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图片 13" descr="图片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幻灯片编号"/>
          <p:cNvSpPr txBox="1"/>
          <p:nvPr>
            <p:ph type="sldNum" sz="quarter" idx="4294967295"/>
          </p:nvPr>
        </p:nvSpPr>
        <p:spPr>
          <a:xfrm>
            <a:off x="4483820" y="6524625"/>
            <a:ext cx="174772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75" name="Text Box 12"/>
          <p:cNvSpPr txBox="1"/>
          <p:nvPr/>
        </p:nvSpPr>
        <p:spPr>
          <a:xfrm>
            <a:off x="59179" y="1426052"/>
            <a:ext cx="11329422" cy="1043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spcBef>
                <a:spcPts val="3200"/>
              </a:spcBef>
              <a:defRPr sz="5400"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宋体"/>
                <a:ea typeface="宋体"/>
                <a:cs typeface="宋体"/>
                <a:sym typeface="宋体"/>
              </a:defRPr>
            </a:lvl1pPr>
          </a:lstStyle>
          <a:p>
            <a:pPr/>
            <a:r>
              <a:t> 解构与重新建构 </a:t>
            </a:r>
          </a:p>
        </p:txBody>
      </p:sp>
      <p:pic>
        <p:nvPicPr>
          <p:cNvPr id="176" name="图片 4" descr="图片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2185" y="2693497"/>
            <a:ext cx="2578608" cy="36604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图片 7" descr="图片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974335" y="2693497"/>
            <a:ext cx="2606043" cy="36604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图片 8" descr="图片 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664193" y="2680654"/>
            <a:ext cx="2615187" cy="3673303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一、从家校沟通中的“问题思维”到“解决视角”"/>
          <p:cNvSpPr txBox="1"/>
          <p:nvPr/>
        </p:nvSpPr>
        <p:spPr>
          <a:xfrm>
            <a:off x="615300" y="274321"/>
            <a:ext cx="8252460" cy="662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defRPr b="1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一、从家校沟通中的“问题思维”到“解决视角”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8" grpId="2"/>
      <p:bldP build="whole" bldLvl="1" animBg="1" rev="0" advAuto="0" spid="177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主题">
      <a:majorFont>
        <a:latin typeface="等线"/>
        <a:ea typeface="等线"/>
        <a:cs typeface="等线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DengXian"/>
            <a:ea typeface="DengXian"/>
            <a:cs typeface="DengXian"/>
            <a:sym typeface="DengXi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DengXian"/>
            <a:ea typeface="DengXian"/>
            <a:cs typeface="DengXian"/>
            <a:sym typeface="DengXi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主题">
      <a:majorFont>
        <a:latin typeface="等线"/>
        <a:ea typeface="等线"/>
        <a:cs typeface="等线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DengXian"/>
            <a:ea typeface="DengXian"/>
            <a:cs typeface="DengXian"/>
            <a:sym typeface="DengXi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DengXian"/>
            <a:ea typeface="DengXian"/>
            <a:cs typeface="DengXian"/>
            <a:sym typeface="DengXi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