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DengXian"/>
        <a:ea typeface="DengXian"/>
        <a:cs typeface="DengXian"/>
        <a:sym typeface="DengXian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DengXian"/>
        <a:ea typeface="DengXian"/>
        <a:cs typeface="DengXian"/>
        <a:sym typeface="DengXian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DengXian"/>
        <a:ea typeface="DengXian"/>
        <a:cs typeface="DengXian"/>
        <a:sym typeface="DengXian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DengXian"/>
        <a:ea typeface="DengXian"/>
        <a:cs typeface="DengXian"/>
        <a:sym typeface="DengXian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DengXian"/>
        <a:ea typeface="DengXian"/>
        <a:cs typeface="DengXian"/>
        <a:sym typeface="DengXian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DengXian"/>
        <a:ea typeface="DengXian"/>
        <a:cs typeface="DengXian"/>
        <a:sym typeface="DengXian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DengXian"/>
        <a:ea typeface="DengXian"/>
        <a:cs typeface="DengXian"/>
        <a:sym typeface="DengXian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DengXian"/>
        <a:ea typeface="DengXian"/>
        <a:cs typeface="DengXian"/>
        <a:sym typeface="DengXian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DengXian"/>
        <a:ea typeface="DengXian"/>
        <a:cs typeface="DengXian"/>
        <a:sym typeface="DengXi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DengXian"/>
          <a:ea typeface="DengXian"/>
          <a:cs typeface="DengXi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DengXian"/>
          <a:ea typeface="DengXian"/>
          <a:cs typeface="DengXi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DengXian"/>
          <a:ea typeface="DengXian"/>
          <a:cs typeface="DengXi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DengXian"/>
          <a:ea typeface="DengXian"/>
          <a:cs typeface="DengXi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DengXian"/>
          <a:ea typeface="DengXian"/>
          <a:cs typeface="DengXi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DengXian"/>
          <a:ea typeface="DengXian"/>
          <a:cs typeface="DengXi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DengXian"/>
          <a:ea typeface="DengXian"/>
          <a:cs typeface="DengXi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DengXian"/>
          <a:ea typeface="DengXian"/>
          <a:cs typeface="DengXi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DengXian"/>
          <a:ea typeface="DengXian"/>
          <a:cs typeface="DengXi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DengXian"/>
          <a:ea typeface="DengXian"/>
          <a:cs typeface="DengXi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8" name="Shape 2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</Relationships>
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72" name="Shape 27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www.515ppt.com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84" name="Shape 28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www.515ppt.com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94" name="Shape 29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www.515ppt.com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04" name="Shape 30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www.515ppt.com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18" name="Shape 31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www.515ppt.com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28" name="Shape 32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www.515ppt.com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38" name="Shape 33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www.515ppt.com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54" name="Shape 35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www.515ppt.com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64" name="Shape 36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www.515ppt.com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文本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标题文本</a:t>
            </a:r>
          </a:p>
        </p:txBody>
      </p:sp>
      <p:sp>
        <p:nvSpPr>
          <p:cNvPr id="12" name="正文级别 1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3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标题文本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93" name="正文级别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94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标题文本"/>
          <p:cNvSpPr txBox="1"/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102" name="正文级别 1…"/>
          <p:cNvSpPr txBox="1"/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03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标题文本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lIns="45718" tIns="45718" rIns="45718" bIns="45718" anchor="b"/>
          <a:lstStyle>
            <a:lvl1pPr algn="ctr">
              <a:defRPr sz="6000">
                <a:latin typeface="等线 Light"/>
                <a:ea typeface="等线 Light"/>
                <a:cs typeface="等线 Light"/>
                <a:sym typeface="等线 Light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111" name="正文级别 1…"/>
          <p:cNvSpPr txBox="1"/>
          <p:nvPr>
            <p:ph type="body" sz="quarter" idx="1"/>
          </p:nvPr>
        </p:nvSpPr>
        <p:spPr>
          <a:xfrm>
            <a:off x="1524000" y="3602037"/>
            <a:ext cx="9144000" cy="1655771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algn="ctr">
              <a:buSzTx/>
              <a:buFontTx/>
              <a:buNone/>
              <a:defRPr sz="2400">
                <a:latin typeface="等线"/>
                <a:ea typeface="等线"/>
                <a:cs typeface="等线"/>
                <a:sym typeface="等线"/>
              </a:defRPr>
            </a:lvl1pPr>
            <a:lvl2pPr marL="0" indent="0" algn="ctr">
              <a:buSzTx/>
              <a:buFontTx/>
              <a:buNone/>
              <a:defRPr sz="2400">
                <a:latin typeface="等线"/>
                <a:ea typeface="等线"/>
                <a:cs typeface="等线"/>
                <a:sym typeface="等线"/>
              </a:defRPr>
            </a:lvl2pPr>
            <a:lvl3pPr marL="0" indent="0" algn="ctr">
              <a:buSzTx/>
              <a:buFontTx/>
              <a:buNone/>
              <a:defRPr sz="2400">
                <a:latin typeface="等线"/>
                <a:ea typeface="等线"/>
                <a:cs typeface="等线"/>
                <a:sym typeface="等线"/>
              </a:defRPr>
            </a:lvl3pPr>
            <a:lvl4pPr marL="0" indent="0" algn="ctr">
              <a:buSzTx/>
              <a:buFontTx/>
              <a:buNone/>
              <a:defRPr sz="2400">
                <a:latin typeface="等线"/>
                <a:ea typeface="等线"/>
                <a:cs typeface="等线"/>
                <a:sym typeface="等线"/>
              </a:defRPr>
            </a:lvl4pPr>
            <a:lvl5pPr marL="0" indent="0" algn="ctr">
              <a:buSzTx/>
              <a:buFontTx/>
              <a:buNone/>
              <a:defRPr sz="2400">
                <a:latin typeface="等线"/>
                <a:ea typeface="等线"/>
                <a:cs typeface="等线"/>
                <a:sym typeface="等线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12" name="幻灯片编号"/>
          <p:cNvSpPr txBox="1"/>
          <p:nvPr>
            <p:ph type="sldNum" sz="quarter" idx="2"/>
          </p:nvPr>
        </p:nvSpPr>
        <p:spPr>
          <a:xfrm>
            <a:off x="11080151" y="6404294"/>
            <a:ext cx="273652" cy="269237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latin typeface="等线"/>
                <a:ea typeface="等线"/>
                <a:cs typeface="等线"/>
                <a:sym typeface="等线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标题文本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latin typeface="等线 Light"/>
                <a:ea typeface="等线 Light"/>
                <a:cs typeface="等线 Light"/>
                <a:sym typeface="等线 Light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120" name="正文级别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latin typeface="等线"/>
                <a:ea typeface="等线"/>
                <a:cs typeface="等线"/>
                <a:sym typeface="等线"/>
              </a:defRPr>
            </a:lvl1pPr>
            <a:lvl2pPr>
              <a:defRPr>
                <a:latin typeface="等线"/>
                <a:ea typeface="等线"/>
                <a:cs typeface="等线"/>
                <a:sym typeface="等线"/>
              </a:defRPr>
            </a:lvl2pPr>
            <a:lvl3pPr>
              <a:defRPr>
                <a:latin typeface="等线"/>
                <a:ea typeface="等线"/>
                <a:cs typeface="等线"/>
                <a:sym typeface="等线"/>
              </a:defRPr>
            </a:lvl3pPr>
            <a:lvl4pPr>
              <a:defRPr>
                <a:latin typeface="等线"/>
                <a:ea typeface="等线"/>
                <a:cs typeface="等线"/>
                <a:sym typeface="等线"/>
              </a:defRPr>
            </a:lvl4pPr>
            <a:lvl5pPr>
              <a:defRPr>
                <a:latin typeface="等线"/>
                <a:ea typeface="等线"/>
                <a:cs typeface="等线"/>
                <a:sym typeface="等线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21" name="幻灯片编号"/>
          <p:cNvSpPr txBox="1"/>
          <p:nvPr>
            <p:ph type="sldNum" sz="quarter" idx="2"/>
          </p:nvPr>
        </p:nvSpPr>
        <p:spPr>
          <a:xfrm>
            <a:off x="11080151" y="6404294"/>
            <a:ext cx="273652" cy="269237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latin typeface="等线"/>
                <a:ea typeface="等线"/>
                <a:cs typeface="等线"/>
                <a:sym typeface="等线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标题文本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lIns="45718" tIns="45718" rIns="45718" bIns="45718" anchor="b"/>
          <a:lstStyle>
            <a:lvl1pPr>
              <a:defRPr sz="6000">
                <a:latin typeface="等线 Light"/>
                <a:ea typeface="等线 Light"/>
                <a:cs typeface="等线 Light"/>
                <a:sym typeface="等线 Light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129" name="正文级别 1…"/>
          <p:cNvSpPr txBox="1"/>
          <p:nvPr>
            <p:ph type="body" sz="quarter" idx="1"/>
          </p:nvPr>
        </p:nvSpPr>
        <p:spPr>
          <a:xfrm>
            <a:off x="831850" y="4589462"/>
            <a:ext cx="10515600" cy="1500196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  <a:latin typeface="等线"/>
                <a:ea typeface="等线"/>
                <a:cs typeface="等线"/>
                <a:sym typeface="等线"/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  <a:latin typeface="等线"/>
                <a:ea typeface="等线"/>
                <a:cs typeface="等线"/>
                <a:sym typeface="等线"/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  <a:latin typeface="等线"/>
                <a:ea typeface="等线"/>
                <a:cs typeface="等线"/>
                <a:sym typeface="等线"/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  <a:latin typeface="等线"/>
                <a:ea typeface="等线"/>
                <a:cs typeface="等线"/>
                <a:sym typeface="等线"/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  <a:latin typeface="等线"/>
                <a:ea typeface="等线"/>
                <a:cs typeface="等线"/>
                <a:sym typeface="等线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30" name="幻灯片编号"/>
          <p:cNvSpPr txBox="1"/>
          <p:nvPr>
            <p:ph type="sldNum" sz="quarter" idx="2"/>
          </p:nvPr>
        </p:nvSpPr>
        <p:spPr>
          <a:xfrm>
            <a:off x="11080151" y="6404294"/>
            <a:ext cx="273652" cy="269237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latin typeface="等线"/>
                <a:ea typeface="等线"/>
                <a:cs typeface="等线"/>
                <a:sym typeface="等线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标题文本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latin typeface="等线 Light"/>
                <a:ea typeface="等线 Light"/>
                <a:cs typeface="等线 Light"/>
                <a:sym typeface="等线 Light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138" name="正文级别 1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latin typeface="等线"/>
                <a:ea typeface="等线"/>
                <a:cs typeface="等线"/>
                <a:sym typeface="等线"/>
              </a:defRPr>
            </a:lvl1pPr>
            <a:lvl2pPr>
              <a:defRPr>
                <a:latin typeface="等线"/>
                <a:ea typeface="等线"/>
                <a:cs typeface="等线"/>
                <a:sym typeface="等线"/>
              </a:defRPr>
            </a:lvl2pPr>
            <a:lvl3pPr>
              <a:defRPr>
                <a:latin typeface="等线"/>
                <a:ea typeface="等线"/>
                <a:cs typeface="等线"/>
                <a:sym typeface="等线"/>
              </a:defRPr>
            </a:lvl3pPr>
            <a:lvl4pPr>
              <a:defRPr>
                <a:latin typeface="等线"/>
                <a:ea typeface="等线"/>
                <a:cs typeface="等线"/>
                <a:sym typeface="等线"/>
              </a:defRPr>
            </a:lvl4pPr>
            <a:lvl5pPr>
              <a:defRPr>
                <a:latin typeface="等线"/>
                <a:ea typeface="等线"/>
                <a:cs typeface="等线"/>
                <a:sym typeface="等线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39" name="幻灯片编号"/>
          <p:cNvSpPr txBox="1"/>
          <p:nvPr>
            <p:ph type="sldNum" sz="quarter" idx="2"/>
          </p:nvPr>
        </p:nvSpPr>
        <p:spPr>
          <a:xfrm>
            <a:off x="11080151" y="6404294"/>
            <a:ext cx="273652" cy="269237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latin typeface="等线"/>
                <a:ea typeface="等线"/>
                <a:cs typeface="等线"/>
                <a:sym typeface="等线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标题文本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latin typeface="等线 Light"/>
                <a:ea typeface="等线 Light"/>
                <a:cs typeface="等线 Light"/>
                <a:sym typeface="等线 Light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147" name="正文级别 1…"/>
          <p:cNvSpPr txBox="1"/>
          <p:nvPr>
            <p:ph type="body" sz="quarter" idx="1"/>
          </p:nvPr>
        </p:nvSpPr>
        <p:spPr>
          <a:xfrm>
            <a:off x="839787" y="1681163"/>
            <a:ext cx="5157790" cy="823921"/>
          </a:xfrm>
          <a:prstGeom prst="rect">
            <a:avLst/>
          </a:prstGeom>
        </p:spPr>
        <p:txBody>
          <a:bodyPr lIns="45718" tIns="45718" rIns="45718" bIns="45718" anchor="b"/>
          <a:lstStyle>
            <a:lvl1pPr marL="0" indent="0">
              <a:buSzTx/>
              <a:buFontTx/>
              <a:buNone/>
              <a:defRPr b="1" sz="2400">
                <a:latin typeface="等线"/>
                <a:ea typeface="等线"/>
                <a:cs typeface="等线"/>
                <a:sym typeface="等线"/>
              </a:defRPr>
            </a:lvl1pPr>
            <a:lvl2pPr marL="0" indent="0">
              <a:buSzTx/>
              <a:buFontTx/>
              <a:buNone/>
              <a:defRPr b="1" sz="2400">
                <a:latin typeface="等线"/>
                <a:ea typeface="等线"/>
                <a:cs typeface="等线"/>
                <a:sym typeface="等线"/>
              </a:defRPr>
            </a:lvl2pPr>
            <a:lvl3pPr marL="0" indent="0">
              <a:buSzTx/>
              <a:buFontTx/>
              <a:buNone/>
              <a:defRPr b="1" sz="2400">
                <a:latin typeface="等线"/>
                <a:ea typeface="等线"/>
                <a:cs typeface="等线"/>
                <a:sym typeface="等线"/>
              </a:defRPr>
            </a:lvl3pPr>
            <a:lvl4pPr marL="0" indent="0">
              <a:buSzTx/>
              <a:buFontTx/>
              <a:buNone/>
              <a:defRPr b="1" sz="2400">
                <a:latin typeface="等线"/>
                <a:ea typeface="等线"/>
                <a:cs typeface="等线"/>
                <a:sym typeface="等线"/>
              </a:defRPr>
            </a:lvl4pPr>
            <a:lvl5pPr marL="0" indent="0">
              <a:buSzTx/>
              <a:buFontTx/>
              <a:buNone/>
              <a:defRPr b="1" sz="2400">
                <a:latin typeface="等线"/>
                <a:ea typeface="等线"/>
                <a:cs typeface="等线"/>
                <a:sym typeface="等线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48" name="文本占位符 4"/>
          <p:cNvSpPr/>
          <p:nvPr>
            <p:ph type="body" sz="quarter" idx="13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lIns="45718" tIns="45718" rIns="45718" bIns="45718" anchor="b"/>
          <a:lstStyle/>
          <a:p>
            <a:pPr>
              <a:defRPr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sp>
        <p:nvSpPr>
          <p:cNvPr id="149" name="幻灯片编号"/>
          <p:cNvSpPr txBox="1"/>
          <p:nvPr>
            <p:ph type="sldNum" sz="quarter" idx="2"/>
          </p:nvPr>
        </p:nvSpPr>
        <p:spPr>
          <a:xfrm>
            <a:off x="11080151" y="6404294"/>
            <a:ext cx="273652" cy="269237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latin typeface="等线"/>
                <a:ea typeface="等线"/>
                <a:cs typeface="等线"/>
                <a:sym typeface="等线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标题文本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latin typeface="等线 Light"/>
                <a:ea typeface="等线 Light"/>
                <a:cs typeface="等线 Light"/>
                <a:sym typeface="等线 Light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157" name="幻灯片编号"/>
          <p:cNvSpPr txBox="1"/>
          <p:nvPr>
            <p:ph type="sldNum" sz="quarter" idx="2"/>
          </p:nvPr>
        </p:nvSpPr>
        <p:spPr>
          <a:xfrm>
            <a:off x="11080151" y="6404294"/>
            <a:ext cx="273652" cy="269237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latin typeface="等线"/>
                <a:ea typeface="等线"/>
                <a:cs typeface="等线"/>
                <a:sym typeface="等线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幻灯片编号"/>
          <p:cNvSpPr txBox="1"/>
          <p:nvPr>
            <p:ph type="sldNum" sz="quarter" idx="2"/>
          </p:nvPr>
        </p:nvSpPr>
        <p:spPr>
          <a:xfrm>
            <a:off x="11080151" y="6404294"/>
            <a:ext cx="273652" cy="269237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latin typeface="等线"/>
                <a:ea typeface="等线"/>
                <a:cs typeface="等线"/>
                <a:sym typeface="等线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标题文本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lIns="45718" tIns="45718" rIns="45718" bIns="45718" anchor="b"/>
          <a:lstStyle>
            <a:lvl1pPr>
              <a:defRPr sz="3200">
                <a:latin typeface="等线 Light"/>
                <a:ea typeface="等线 Light"/>
                <a:cs typeface="等线 Light"/>
                <a:sym typeface="等线 Light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172" name="正文级别 1…"/>
          <p:cNvSpPr txBox="1"/>
          <p:nvPr>
            <p:ph type="body" sz="half" idx="1"/>
          </p:nvPr>
        </p:nvSpPr>
        <p:spPr>
          <a:xfrm>
            <a:off x="5183187" y="987425"/>
            <a:ext cx="6172204" cy="4873625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 sz="3200">
                <a:latin typeface="等线"/>
                <a:ea typeface="等线"/>
                <a:cs typeface="等线"/>
                <a:sym typeface="等线"/>
              </a:defRPr>
            </a:lvl1pPr>
            <a:lvl2pPr marL="718184" indent="-260984">
              <a:defRPr sz="3200">
                <a:latin typeface="等线"/>
                <a:ea typeface="等线"/>
                <a:cs typeface="等线"/>
                <a:sym typeface="等线"/>
              </a:defRPr>
            </a:lvl2pPr>
            <a:lvl3pPr marL="1219200" indent="-304800">
              <a:defRPr sz="3200">
                <a:latin typeface="等线"/>
                <a:ea typeface="等线"/>
                <a:cs typeface="等线"/>
                <a:sym typeface="等线"/>
              </a:defRPr>
            </a:lvl3pPr>
            <a:lvl4pPr marL="1737360" indent="-365760">
              <a:defRPr sz="3200">
                <a:latin typeface="等线"/>
                <a:ea typeface="等线"/>
                <a:cs typeface="等线"/>
                <a:sym typeface="等线"/>
              </a:defRPr>
            </a:lvl4pPr>
            <a:lvl5pPr marL="2194560" indent="-365760">
              <a:defRPr sz="3200">
                <a:latin typeface="等线"/>
                <a:ea typeface="等线"/>
                <a:cs typeface="等线"/>
                <a:sym typeface="等线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73" name="文本占位符 3"/>
          <p:cNvSpPr/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 lIns="45718" tIns="45718" rIns="45718" bIns="45718"/>
          <a:lstStyle/>
          <a:p>
            <a:pPr>
              <a:defRPr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sp>
        <p:nvSpPr>
          <p:cNvPr id="174" name="幻灯片编号"/>
          <p:cNvSpPr txBox="1"/>
          <p:nvPr>
            <p:ph type="sldNum" sz="quarter" idx="2"/>
          </p:nvPr>
        </p:nvSpPr>
        <p:spPr>
          <a:xfrm>
            <a:off x="11080151" y="6404294"/>
            <a:ext cx="273652" cy="269237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latin typeface="等线"/>
                <a:ea typeface="等线"/>
                <a:cs typeface="等线"/>
                <a:sym typeface="等线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文本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21" name="正文级别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22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标题文本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lIns="45718" tIns="45718" rIns="45718" bIns="45718" anchor="b"/>
          <a:lstStyle>
            <a:lvl1pPr>
              <a:defRPr sz="3200">
                <a:latin typeface="等线 Light"/>
                <a:ea typeface="等线 Light"/>
                <a:cs typeface="等线 Light"/>
                <a:sym typeface="等线 Light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182" name="图片占位符 2"/>
          <p:cNvSpPr/>
          <p:nvPr>
            <p:ph type="pic" sz="half" idx="13"/>
          </p:nvPr>
        </p:nvSpPr>
        <p:spPr>
          <a:xfrm>
            <a:off x="5183187" y="987425"/>
            <a:ext cx="6172204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83" name="正文级别 1…"/>
          <p:cNvSpPr txBox="1"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>
              <a:buSzTx/>
              <a:buFontTx/>
              <a:buNone/>
              <a:defRPr sz="1600">
                <a:latin typeface="等线"/>
                <a:ea typeface="等线"/>
                <a:cs typeface="等线"/>
                <a:sym typeface="等线"/>
              </a:defRPr>
            </a:lvl1pPr>
            <a:lvl2pPr marL="0" indent="0">
              <a:buSzTx/>
              <a:buFontTx/>
              <a:buNone/>
              <a:defRPr sz="1600">
                <a:latin typeface="等线"/>
                <a:ea typeface="等线"/>
                <a:cs typeface="等线"/>
                <a:sym typeface="等线"/>
              </a:defRPr>
            </a:lvl2pPr>
            <a:lvl3pPr marL="0" indent="0">
              <a:buSzTx/>
              <a:buFontTx/>
              <a:buNone/>
              <a:defRPr sz="1600">
                <a:latin typeface="等线"/>
                <a:ea typeface="等线"/>
                <a:cs typeface="等线"/>
                <a:sym typeface="等线"/>
              </a:defRPr>
            </a:lvl3pPr>
            <a:lvl4pPr marL="0" indent="0">
              <a:buSzTx/>
              <a:buFontTx/>
              <a:buNone/>
              <a:defRPr sz="1600">
                <a:latin typeface="等线"/>
                <a:ea typeface="等线"/>
                <a:cs typeface="等线"/>
                <a:sym typeface="等线"/>
              </a:defRPr>
            </a:lvl4pPr>
            <a:lvl5pPr marL="0" indent="0">
              <a:buSzTx/>
              <a:buFontTx/>
              <a:buNone/>
              <a:defRPr sz="1600">
                <a:latin typeface="等线"/>
                <a:ea typeface="等线"/>
                <a:cs typeface="等线"/>
                <a:sym typeface="等线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84" name="幻灯片编号"/>
          <p:cNvSpPr txBox="1"/>
          <p:nvPr>
            <p:ph type="sldNum" sz="quarter" idx="2"/>
          </p:nvPr>
        </p:nvSpPr>
        <p:spPr>
          <a:xfrm>
            <a:off x="11080151" y="6404294"/>
            <a:ext cx="273652" cy="269237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latin typeface="等线"/>
                <a:ea typeface="等线"/>
                <a:cs typeface="等线"/>
                <a:sym typeface="等线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标题文本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latin typeface="等线 Light"/>
                <a:ea typeface="等线 Light"/>
                <a:cs typeface="等线 Light"/>
                <a:sym typeface="等线 Light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192" name="正文级别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latin typeface="等线"/>
                <a:ea typeface="等线"/>
                <a:cs typeface="等线"/>
                <a:sym typeface="等线"/>
              </a:defRPr>
            </a:lvl1pPr>
            <a:lvl2pPr>
              <a:defRPr>
                <a:latin typeface="等线"/>
                <a:ea typeface="等线"/>
                <a:cs typeface="等线"/>
                <a:sym typeface="等线"/>
              </a:defRPr>
            </a:lvl2pPr>
            <a:lvl3pPr>
              <a:defRPr>
                <a:latin typeface="等线"/>
                <a:ea typeface="等线"/>
                <a:cs typeface="等线"/>
                <a:sym typeface="等线"/>
              </a:defRPr>
            </a:lvl3pPr>
            <a:lvl4pPr>
              <a:defRPr>
                <a:latin typeface="等线"/>
                <a:ea typeface="等线"/>
                <a:cs typeface="等线"/>
                <a:sym typeface="等线"/>
              </a:defRPr>
            </a:lvl4pPr>
            <a:lvl5pPr>
              <a:defRPr>
                <a:latin typeface="等线"/>
                <a:ea typeface="等线"/>
                <a:cs typeface="等线"/>
                <a:sym typeface="等线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93" name="幻灯片编号"/>
          <p:cNvSpPr txBox="1"/>
          <p:nvPr>
            <p:ph type="sldNum" sz="quarter" idx="2"/>
          </p:nvPr>
        </p:nvSpPr>
        <p:spPr>
          <a:xfrm>
            <a:off x="11080151" y="6404294"/>
            <a:ext cx="273652" cy="269237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latin typeface="等线"/>
                <a:ea typeface="等线"/>
                <a:cs typeface="等线"/>
                <a:sym typeface="等线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标题文本"/>
          <p:cNvSpPr txBox="1"/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latin typeface="等线 Light"/>
                <a:ea typeface="等线 Light"/>
                <a:cs typeface="等线 Light"/>
                <a:sym typeface="等线 Light"/>
              </a:defRPr>
            </a:lvl1pPr>
          </a:lstStyle>
          <a:p>
            <a:pPr/>
            <a:r>
              <a:t>标题文本</a:t>
            </a:r>
          </a:p>
        </p:txBody>
      </p:sp>
      <p:sp>
        <p:nvSpPr>
          <p:cNvPr id="201" name="正文级别 1…"/>
          <p:cNvSpPr txBox="1"/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latin typeface="等线"/>
                <a:ea typeface="等线"/>
                <a:cs typeface="等线"/>
                <a:sym typeface="等线"/>
              </a:defRPr>
            </a:lvl1pPr>
            <a:lvl2pPr>
              <a:defRPr>
                <a:latin typeface="等线"/>
                <a:ea typeface="等线"/>
                <a:cs typeface="等线"/>
                <a:sym typeface="等线"/>
              </a:defRPr>
            </a:lvl2pPr>
            <a:lvl3pPr>
              <a:defRPr>
                <a:latin typeface="等线"/>
                <a:ea typeface="等线"/>
                <a:cs typeface="等线"/>
                <a:sym typeface="等线"/>
              </a:defRPr>
            </a:lvl3pPr>
            <a:lvl4pPr>
              <a:defRPr>
                <a:latin typeface="等线"/>
                <a:ea typeface="等线"/>
                <a:cs typeface="等线"/>
                <a:sym typeface="等线"/>
              </a:defRPr>
            </a:lvl4pPr>
            <a:lvl5pPr>
              <a:defRPr>
                <a:latin typeface="等线"/>
                <a:ea typeface="等线"/>
                <a:cs typeface="等线"/>
                <a:sym typeface="等线"/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202" name="幻灯片编号"/>
          <p:cNvSpPr txBox="1"/>
          <p:nvPr>
            <p:ph type="sldNum" sz="quarter" idx="2"/>
          </p:nvPr>
        </p:nvSpPr>
        <p:spPr>
          <a:xfrm>
            <a:off x="11080151" y="6404294"/>
            <a:ext cx="273652" cy="269237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latin typeface="等线"/>
                <a:ea typeface="等线"/>
                <a:cs typeface="等线"/>
                <a:sym typeface="等线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文本框 6"/>
          <p:cNvSpPr txBox="1"/>
          <p:nvPr/>
        </p:nvSpPr>
        <p:spPr>
          <a:xfrm>
            <a:off x="4318000" y="2971799"/>
            <a:ext cx="3556000" cy="2275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defRPr>
                <a:solidFill>
                  <a:srgbClr val="FFFFFF"/>
                </a:solidFill>
                <a:latin typeface="微软雅黑"/>
                <a:ea typeface="微软雅黑"/>
                <a:cs typeface="微软雅黑"/>
                <a:sym typeface="微软雅黑"/>
              </a:defRPr>
            </a:pPr>
            <a:r>
              <a:t>感谢您下载包图网平台上提供的PPT作品，为了您和包图网以及原创作者的利益，请勿复制、传播、销售，否则将承担法律责任！包图网将对作品进行维权，按照传播下载次数进行十倍的索取赔偿！</a:t>
            </a:r>
          </a:p>
          <a:p>
            <a:pPr defTabSz="457200">
              <a:defRPr>
                <a:solidFill>
                  <a:srgbClr val="FFFFFF"/>
                </a:solidFill>
                <a:latin typeface="微软雅黑"/>
                <a:ea typeface="微软雅黑"/>
                <a:cs typeface="微软雅黑"/>
                <a:sym typeface="微软雅黑"/>
              </a:defRPr>
            </a:pPr>
            <a:r>
              <a:t>ibaotu.com</a:t>
            </a:r>
          </a:p>
        </p:txBody>
      </p:sp>
      <p:pic>
        <p:nvPicPr>
          <p:cNvPr id="210" name="图片 1" descr="图片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" y="0"/>
            <a:ext cx="12263392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1" name="幻灯片编号"/>
          <p:cNvSpPr txBox="1"/>
          <p:nvPr>
            <p:ph type="sldNum" sz="quarter" idx="2"/>
          </p:nvPr>
        </p:nvSpPr>
        <p:spPr>
          <a:xfrm>
            <a:off x="8473624" y="6221732"/>
            <a:ext cx="263978" cy="269237"/>
          </a:xfrm>
          <a:prstGeom prst="rect">
            <a:avLst/>
          </a:prstGeom>
        </p:spPr>
        <p:txBody>
          <a:bodyPr lIns="45718" tIns="45718" rIns="45718" bIns="45718"/>
          <a:lstStyle>
            <a:lvl1pPr defTabSz="457200"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标题文本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标题文本</a:t>
            </a:r>
          </a:p>
        </p:txBody>
      </p:sp>
      <p:sp>
        <p:nvSpPr>
          <p:cNvPr id="30" name="正文级别 1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31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标题文本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39" name="正文级别 1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0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标题文本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48" name="正文级别 1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9" name="文本占位符 4"/>
          <p:cNvSpPr/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标题文本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58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标题文本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标题文本</a:t>
            </a:r>
          </a:p>
        </p:txBody>
      </p:sp>
      <p:sp>
        <p:nvSpPr>
          <p:cNvPr id="73" name="正文级别 1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74" name="文本占位符 3"/>
          <p:cNvSpPr/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标题文本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标题文本</a:t>
            </a:r>
          </a:p>
        </p:txBody>
      </p:sp>
      <p:sp>
        <p:nvSpPr>
          <p:cNvPr id="83" name="图片占位符 2"/>
          <p:cNvSpPr/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正文级别 1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85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文本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标题文本</a:t>
            </a:r>
          </a:p>
        </p:txBody>
      </p:sp>
      <p:sp>
        <p:nvSpPr>
          <p:cNvPr id="3" name="正文级别 1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" name="幻灯片编号"/>
          <p:cNvSpPr txBox="1"/>
          <p:nvPr>
            <p:ph type="sldNum" sz="quarter" idx="2"/>
          </p:nvPr>
        </p:nvSpPr>
        <p:spPr>
          <a:xfrm>
            <a:off x="11080144" y="6404292"/>
            <a:ext cx="273657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DengXian Light"/>
          <a:ea typeface="DengXian Light"/>
          <a:cs typeface="DengXian Light"/>
          <a:sym typeface="DengXian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DengXian Light"/>
          <a:ea typeface="DengXian Light"/>
          <a:cs typeface="DengXian Light"/>
          <a:sym typeface="DengXian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DengXian Light"/>
          <a:ea typeface="DengXian Light"/>
          <a:cs typeface="DengXian Light"/>
          <a:sym typeface="DengXian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DengXian Light"/>
          <a:ea typeface="DengXian Light"/>
          <a:cs typeface="DengXian Light"/>
          <a:sym typeface="DengXian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DengXian Light"/>
          <a:ea typeface="DengXian Light"/>
          <a:cs typeface="DengXian Light"/>
          <a:sym typeface="DengXian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DengXian Light"/>
          <a:ea typeface="DengXian Light"/>
          <a:cs typeface="DengXian Light"/>
          <a:sym typeface="DengXian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DengXian Light"/>
          <a:ea typeface="DengXian Light"/>
          <a:cs typeface="DengXian Light"/>
          <a:sym typeface="DengXian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DengXian Light"/>
          <a:ea typeface="DengXian Light"/>
          <a:cs typeface="DengXian Light"/>
          <a:sym typeface="DengXian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DengXian Light"/>
          <a:ea typeface="DengXian Light"/>
          <a:cs typeface="DengXian Light"/>
          <a:sym typeface="DengXian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DengXian"/>
          <a:ea typeface="DengXian"/>
          <a:cs typeface="DengXian"/>
          <a:sym typeface="DengXian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DengXian"/>
          <a:ea typeface="DengXian"/>
          <a:cs typeface="DengXian"/>
          <a:sym typeface="DengXian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DengXian"/>
          <a:ea typeface="DengXian"/>
          <a:cs typeface="DengXian"/>
          <a:sym typeface="DengXian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DengXian"/>
          <a:ea typeface="DengXian"/>
          <a:cs typeface="DengXian"/>
          <a:sym typeface="DengXian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DengXian"/>
          <a:ea typeface="DengXian"/>
          <a:cs typeface="DengXian"/>
          <a:sym typeface="DengXian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DengXian"/>
          <a:ea typeface="DengXian"/>
          <a:cs typeface="DengXian"/>
          <a:sym typeface="DengXian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DengXian"/>
          <a:ea typeface="DengXian"/>
          <a:cs typeface="DengXian"/>
          <a:sym typeface="DengXian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DengXian"/>
          <a:ea typeface="DengXian"/>
          <a:cs typeface="DengXian"/>
          <a:sym typeface="DengXian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DengXian"/>
          <a:ea typeface="DengXian"/>
          <a:cs typeface="DengXian"/>
          <a:sym typeface="DengXian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engXi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engXi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engXi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engXi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engXian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engXian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engXian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engXian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engXia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副标题 2"/>
          <p:cNvSpPr txBox="1"/>
          <p:nvPr>
            <p:ph type="subTitle" sz="quarter" idx="1"/>
          </p:nvPr>
        </p:nvSpPr>
        <p:spPr>
          <a:xfrm>
            <a:off x="878205" y="4449445"/>
            <a:ext cx="7821294" cy="1340486"/>
          </a:xfrm>
          <a:prstGeom prst="rect">
            <a:avLst/>
          </a:prstGeom>
        </p:spPr>
        <p:txBody>
          <a:bodyPr/>
          <a:lstStyle/>
          <a:p>
            <a:pPr algn="l" defTabSz="713231">
              <a:spcBef>
                <a:spcPts val="700"/>
              </a:spcBef>
              <a:defRPr b="1" sz="2184">
                <a:solidFill>
                  <a:srgbClr val="064A91"/>
                </a:solidFill>
              </a:defRPr>
            </a:pPr>
            <a:r>
              <a:t>授课教师：吴洪健  </a:t>
            </a:r>
          </a:p>
          <a:p>
            <a:pPr algn="l" defTabSz="713231">
              <a:spcBef>
                <a:spcPts val="700"/>
              </a:spcBef>
              <a:defRPr sz="2184">
                <a:solidFill>
                  <a:srgbClr val="064A91"/>
                </a:solidFill>
              </a:defRPr>
            </a:pPr>
            <a:r>
              <a:t>教育部普通高等学校人文社会科学重点研究基地</a:t>
            </a:r>
          </a:p>
          <a:p>
            <a:pPr algn="l" defTabSz="713231">
              <a:spcBef>
                <a:spcPts val="400"/>
              </a:spcBef>
              <a:defRPr sz="2184">
                <a:solidFill>
                  <a:srgbClr val="064A91"/>
                </a:solidFill>
              </a:defRPr>
            </a:pPr>
            <a:r>
              <a:t>北京师范大学教师教育研究中心</a:t>
            </a:r>
            <a:r>
              <a:rPr sz="1403"/>
              <a:t>    </a:t>
            </a:r>
          </a:p>
        </p:txBody>
      </p:sp>
      <p:sp>
        <p:nvSpPr>
          <p:cNvPr id="221" name="矩形 33"/>
          <p:cNvSpPr txBox="1"/>
          <p:nvPr/>
        </p:nvSpPr>
        <p:spPr>
          <a:xfrm>
            <a:off x="878292" y="6410276"/>
            <a:ext cx="340614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《基于行动的研究能力课程》</a:t>
            </a:r>
          </a:p>
        </p:txBody>
      </p:sp>
      <p:sp>
        <p:nvSpPr>
          <p:cNvPr id="222" name="文本框 26"/>
          <p:cNvSpPr txBox="1"/>
          <p:nvPr/>
        </p:nvSpPr>
        <p:spPr>
          <a:xfrm>
            <a:off x="1884680" y="2411729"/>
            <a:ext cx="10554335" cy="942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pc="300" sz="4800">
                <a:solidFill>
                  <a:srgbClr val="064A91"/>
                </a:solidFill>
              </a:defRPr>
            </a:lvl1pPr>
          </a:lstStyle>
          <a:p>
            <a:pPr/>
            <a:r>
              <a:t>家校沟通的焦点解决策略</a:t>
            </a:r>
          </a:p>
        </p:txBody>
      </p:sp>
      <p:pic>
        <p:nvPicPr>
          <p:cNvPr id="223" name="图片 8" descr="图片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07245" y="460548"/>
            <a:ext cx="2476501" cy="368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4" name="图片 7" descr="图片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98992" y="1377696"/>
            <a:ext cx="3493009" cy="5480304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图片 1" descr="图片 1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4528" y="69789"/>
            <a:ext cx="2403914" cy="8532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矩形 100"/>
          <p:cNvSpPr/>
          <p:nvPr/>
        </p:nvSpPr>
        <p:spPr>
          <a:xfrm>
            <a:off x="-805368" y="3765441"/>
            <a:ext cx="622491" cy="1112071"/>
          </a:xfrm>
          <a:prstGeom prst="rect">
            <a:avLst/>
          </a:prstGeom>
          <a:solidFill>
            <a:srgbClr val="12B19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sp>
        <p:nvSpPr>
          <p:cNvPr id="275" name="矩形 101"/>
          <p:cNvSpPr/>
          <p:nvPr/>
        </p:nvSpPr>
        <p:spPr>
          <a:xfrm>
            <a:off x="-805368" y="4877503"/>
            <a:ext cx="622491" cy="1112071"/>
          </a:xfrm>
          <a:prstGeom prst="rect">
            <a:avLst/>
          </a:prstGeom>
          <a:solidFill>
            <a:srgbClr val="288DBB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sp>
        <p:nvSpPr>
          <p:cNvPr id="276" name="矩形 102"/>
          <p:cNvSpPr/>
          <p:nvPr/>
        </p:nvSpPr>
        <p:spPr>
          <a:xfrm>
            <a:off x="-805368" y="2698237"/>
            <a:ext cx="622491" cy="1112071"/>
          </a:xfrm>
          <a:prstGeom prst="rect">
            <a:avLst/>
          </a:prstGeom>
          <a:solidFill>
            <a:srgbClr val="E04548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sp>
        <p:nvSpPr>
          <p:cNvPr id="277" name="矩形 103"/>
          <p:cNvSpPr/>
          <p:nvPr/>
        </p:nvSpPr>
        <p:spPr>
          <a:xfrm>
            <a:off x="-805368" y="1753354"/>
            <a:ext cx="622491" cy="1112069"/>
          </a:xfrm>
          <a:prstGeom prst="rect">
            <a:avLst/>
          </a:prstGeom>
          <a:solidFill>
            <a:srgbClr val="FDB52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pic>
        <p:nvPicPr>
          <p:cNvPr id="278" name="图片 7" descr="图片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1130300"/>
          </a:xfrm>
          <a:prstGeom prst="rect">
            <a:avLst/>
          </a:prstGeom>
          <a:ln w="12700">
            <a:miter lim="400000"/>
          </a:ln>
        </p:spPr>
      </p:pic>
      <p:sp>
        <p:nvSpPr>
          <p:cNvPr id="279" name="转换跑道"/>
          <p:cNvSpPr txBox="1"/>
          <p:nvPr/>
        </p:nvSpPr>
        <p:spPr>
          <a:xfrm>
            <a:off x="899510" y="243205"/>
            <a:ext cx="645470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 defTabSz="457200">
              <a:defRPr b="1" sz="3600"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lvl1pPr>
          </a:lstStyle>
          <a:p>
            <a:pPr/>
            <a:r>
              <a:t>（一）与家长沟通的2:1:1原则  </a:t>
            </a:r>
          </a:p>
        </p:txBody>
      </p:sp>
      <p:sp>
        <p:nvSpPr>
          <p:cNvPr id="280" name="文本框 1"/>
          <p:cNvSpPr txBox="1"/>
          <p:nvPr/>
        </p:nvSpPr>
        <p:spPr>
          <a:xfrm>
            <a:off x="783590" y="1753234"/>
            <a:ext cx="5853430" cy="3215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sz="3000">
                <a:solidFill>
                  <a:srgbClr val="942192"/>
                </a:solidFill>
                <a:latin typeface="等线"/>
                <a:ea typeface="等线"/>
                <a:cs typeface="等线"/>
                <a:sym typeface="等线"/>
              </a:defRPr>
            </a:pPr>
            <a:r>
              <a:t>2：对家长描述孩子2个进步</a:t>
            </a:r>
          </a:p>
          <a:p>
            <a:pPr algn="just">
              <a:defRPr sz="3000">
                <a:solidFill>
                  <a:srgbClr val="002B85"/>
                </a:solidFill>
                <a:latin typeface="等线"/>
                <a:ea typeface="等线"/>
                <a:cs typeface="等线"/>
                <a:sym typeface="等线"/>
              </a:defRPr>
            </a:pPr>
            <a:r>
              <a:t>    </a:t>
            </a:r>
          </a:p>
          <a:p>
            <a:pPr algn="just">
              <a:defRPr sz="3000">
                <a:solidFill>
                  <a:srgbClr val="002B85"/>
                </a:solidFill>
                <a:latin typeface="等线"/>
                <a:ea typeface="等线"/>
                <a:cs typeface="等线"/>
                <a:sym typeface="等线"/>
              </a:defRPr>
            </a:pPr>
            <a:r>
              <a:t>  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这周比上周听讲认真，之前能坚持3分钟，这周坚持5分钟了；</a:t>
            </a:r>
            <a:endParaRPr>
              <a:latin typeface="+mj-lt"/>
              <a:ea typeface="+mj-ea"/>
              <a:cs typeface="+mj-cs"/>
              <a:sym typeface="Helvetica"/>
            </a:endParaRPr>
          </a:p>
          <a:p>
            <a:pPr algn="just">
              <a:defRPr sz="3000">
                <a:solidFill>
                  <a:srgbClr val="002B85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   原来不爱做值日，这周很认真，完成自己的事情，还检查全组工作。</a:t>
            </a:r>
          </a:p>
        </p:txBody>
      </p:sp>
      <p:sp>
        <p:nvSpPr>
          <p:cNvPr id="281" name="右箭头 3"/>
          <p:cNvSpPr/>
          <p:nvPr/>
        </p:nvSpPr>
        <p:spPr>
          <a:xfrm>
            <a:off x="6559260" y="3473605"/>
            <a:ext cx="1043711" cy="41063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rgbClr val="42719B"/>
            </a:solidFill>
            <a:miter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sp>
        <p:nvSpPr>
          <p:cNvPr id="282" name="★家长感到被认可…"/>
          <p:cNvSpPr txBox="1"/>
          <p:nvPr/>
        </p:nvSpPr>
        <p:spPr>
          <a:xfrm>
            <a:off x="7704842" y="2367788"/>
            <a:ext cx="3905166" cy="4193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sz="2800">
                <a:solidFill>
                  <a:srgbClr val="0000A5"/>
                </a:solidFill>
                <a:latin typeface="Cambria Math"/>
                <a:ea typeface="Cambria Math"/>
                <a:cs typeface="Cambria Math"/>
                <a:sym typeface="Cambria Math"/>
              </a:defRPr>
            </a:pPr>
          </a:p>
          <a:p>
            <a:pPr algn="just">
              <a:defRPr b="1" sz="3200">
                <a:solidFill>
                  <a:srgbClr val="002B85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★</a:t>
            </a:r>
            <a:r>
              <a:rPr>
                <a:latin typeface="楷体"/>
                <a:ea typeface="楷体"/>
                <a:cs typeface="楷体"/>
                <a:sym typeface="楷体"/>
              </a:rPr>
              <a:t>家长感到被认可</a:t>
            </a:r>
            <a:endParaRPr>
              <a:latin typeface="楷体"/>
              <a:ea typeface="楷体"/>
              <a:cs typeface="楷体"/>
              <a:sym typeface="楷体"/>
            </a:endParaRPr>
          </a:p>
          <a:p>
            <a:pPr algn="just">
              <a:defRPr b="1" sz="3200">
                <a:solidFill>
                  <a:srgbClr val="002B85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★</a:t>
            </a:r>
            <a:r>
              <a:rPr>
                <a:latin typeface="楷体"/>
                <a:ea typeface="楷体"/>
                <a:cs typeface="楷体"/>
                <a:sym typeface="楷体"/>
              </a:rPr>
              <a:t>家长感觉老师真的观察了孩子</a:t>
            </a:r>
            <a:endParaRPr sz="3600">
              <a:latin typeface="楷体"/>
              <a:ea typeface="楷体"/>
              <a:cs typeface="楷体"/>
              <a:sym typeface="楷体"/>
            </a:endParaRPr>
          </a:p>
          <a:p>
            <a:pPr algn="just">
              <a:defRPr b="1" sz="36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</a:p>
          <a:p>
            <a:pPr algn="just">
              <a:buSzPct val="100000"/>
              <a:buFont typeface="Arial"/>
              <a:buChar char="•"/>
              <a:defRPr sz="3600">
                <a:solidFill>
                  <a:srgbClr val="0000A5"/>
                </a:solidFill>
                <a:latin typeface="华文楷体"/>
                <a:ea typeface="华文楷体"/>
                <a:cs typeface="华文楷体"/>
                <a:sym typeface="华文楷体"/>
              </a:defRPr>
            </a:pPr>
          </a:p>
          <a:p>
            <a:pPr algn="just">
              <a:defRPr sz="2800">
                <a:solidFill>
                  <a:srgbClr val="0000A5"/>
                </a:solidFill>
                <a:latin typeface="Cambria Math"/>
                <a:ea typeface="Cambria Math"/>
                <a:cs typeface="Cambria Math"/>
                <a:sym typeface="Cambria Math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矩形 100"/>
          <p:cNvSpPr/>
          <p:nvPr/>
        </p:nvSpPr>
        <p:spPr>
          <a:xfrm>
            <a:off x="-805368" y="3765441"/>
            <a:ext cx="622491" cy="1112071"/>
          </a:xfrm>
          <a:prstGeom prst="rect">
            <a:avLst/>
          </a:prstGeom>
          <a:solidFill>
            <a:srgbClr val="12B19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sp>
        <p:nvSpPr>
          <p:cNvPr id="287" name="矩形 101"/>
          <p:cNvSpPr/>
          <p:nvPr/>
        </p:nvSpPr>
        <p:spPr>
          <a:xfrm>
            <a:off x="-805368" y="4877503"/>
            <a:ext cx="622491" cy="1112071"/>
          </a:xfrm>
          <a:prstGeom prst="rect">
            <a:avLst/>
          </a:prstGeom>
          <a:solidFill>
            <a:srgbClr val="288DBB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sp>
        <p:nvSpPr>
          <p:cNvPr id="288" name="矩形 102"/>
          <p:cNvSpPr/>
          <p:nvPr/>
        </p:nvSpPr>
        <p:spPr>
          <a:xfrm>
            <a:off x="-805368" y="2698237"/>
            <a:ext cx="622491" cy="1112071"/>
          </a:xfrm>
          <a:prstGeom prst="rect">
            <a:avLst/>
          </a:prstGeom>
          <a:solidFill>
            <a:srgbClr val="E04548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sp>
        <p:nvSpPr>
          <p:cNvPr id="289" name="矩形 103"/>
          <p:cNvSpPr/>
          <p:nvPr/>
        </p:nvSpPr>
        <p:spPr>
          <a:xfrm>
            <a:off x="-805368" y="1753354"/>
            <a:ext cx="622491" cy="1112069"/>
          </a:xfrm>
          <a:prstGeom prst="rect">
            <a:avLst/>
          </a:prstGeom>
          <a:solidFill>
            <a:srgbClr val="FDB52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pic>
        <p:nvPicPr>
          <p:cNvPr id="290" name="图片 7" descr="图片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1130300"/>
          </a:xfrm>
          <a:prstGeom prst="rect">
            <a:avLst/>
          </a:prstGeom>
          <a:ln w="12700">
            <a:miter lim="400000"/>
          </a:ln>
        </p:spPr>
      </p:pic>
      <p:sp>
        <p:nvSpPr>
          <p:cNvPr id="291" name="转换跑道"/>
          <p:cNvSpPr txBox="1"/>
          <p:nvPr/>
        </p:nvSpPr>
        <p:spPr>
          <a:xfrm>
            <a:off x="899510" y="243205"/>
            <a:ext cx="645470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 defTabSz="457200">
              <a:defRPr b="1" sz="3600"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lvl1pPr>
          </a:lstStyle>
          <a:p>
            <a:pPr/>
            <a:r>
              <a:t>（一）与家长沟通的2:1:1原则  </a:t>
            </a:r>
          </a:p>
        </p:txBody>
      </p:sp>
      <p:sp>
        <p:nvSpPr>
          <p:cNvPr id="292" name="文本框 1"/>
          <p:cNvSpPr txBox="1"/>
          <p:nvPr/>
        </p:nvSpPr>
        <p:spPr>
          <a:xfrm>
            <a:off x="739140" y="1983004"/>
            <a:ext cx="10909935" cy="1704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sz="3000">
                <a:solidFill>
                  <a:srgbClr val="942192"/>
                </a:solidFill>
                <a:latin typeface="等线"/>
                <a:ea typeface="等线"/>
                <a:cs typeface="等线"/>
                <a:sym typeface="等线"/>
              </a:defRPr>
            </a:pPr>
            <a:r>
              <a:t>1：对家长提出1个具体的希望</a:t>
            </a:r>
          </a:p>
          <a:p>
            <a:pPr algn="just">
              <a:defRPr sz="36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  <a:r>
              <a:t>    </a:t>
            </a:r>
          </a:p>
          <a:p>
            <a:pPr algn="just">
              <a:defRPr sz="30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  <a:r>
              <a:t>如果孩子的专注度再提高一点就好了，能坚持做一件事10分钟。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矩形 100"/>
          <p:cNvSpPr/>
          <p:nvPr/>
        </p:nvSpPr>
        <p:spPr>
          <a:xfrm>
            <a:off x="-805368" y="3765441"/>
            <a:ext cx="622491" cy="1112071"/>
          </a:xfrm>
          <a:prstGeom prst="rect">
            <a:avLst/>
          </a:prstGeom>
          <a:solidFill>
            <a:srgbClr val="12B19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sp>
        <p:nvSpPr>
          <p:cNvPr id="297" name="矩形 101"/>
          <p:cNvSpPr/>
          <p:nvPr/>
        </p:nvSpPr>
        <p:spPr>
          <a:xfrm>
            <a:off x="-805368" y="4877503"/>
            <a:ext cx="622491" cy="1112071"/>
          </a:xfrm>
          <a:prstGeom prst="rect">
            <a:avLst/>
          </a:prstGeom>
          <a:solidFill>
            <a:srgbClr val="288DBB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sp>
        <p:nvSpPr>
          <p:cNvPr id="298" name="矩形 102"/>
          <p:cNvSpPr/>
          <p:nvPr/>
        </p:nvSpPr>
        <p:spPr>
          <a:xfrm>
            <a:off x="-805368" y="2698237"/>
            <a:ext cx="622491" cy="1112071"/>
          </a:xfrm>
          <a:prstGeom prst="rect">
            <a:avLst/>
          </a:prstGeom>
          <a:solidFill>
            <a:srgbClr val="E04548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sp>
        <p:nvSpPr>
          <p:cNvPr id="299" name="矩形 103"/>
          <p:cNvSpPr/>
          <p:nvPr/>
        </p:nvSpPr>
        <p:spPr>
          <a:xfrm>
            <a:off x="-805368" y="1753354"/>
            <a:ext cx="622491" cy="1112069"/>
          </a:xfrm>
          <a:prstGeom prst="rect">
            <a:avLst/>
          </a:prstGeom>
          <a:solidFill>
            <a:srgbClr val="FDB52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pic>
        <p:nvPicPr>
          <p:cNvPr id="300" name="图片 7" descr="图片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1130300"/>
          </a:xfrm>
          <a:prstGeom prst="rect">
            <a:avLst/>
          </a:prstGeom>
          <a:ln w="12700">
            <a:miter lim="400000"/>
          </a:ln>
        </p:spPr>
      </p:pic>
      <p:sp>
        <p:nvSpPr>
          <p:cNvPr id="301" name="转换跑道"/>
          <p:cNvSpPr txBox="1"/>
          <p:nvPr/>
        </p:nvSpPr>
        <p:spPr>
          <a:xfrm>
            <a:off x="899510" y="243205"/>
            <a:ext cx="645470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 defTabSz="457200">
              <a:defRPr b="1" sz="3600"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lvl1pPr>
          </a:lstStyle>
          <a:p>
            <a:pPr/>
            <a:r>
              <a:t>（一）与家长沟通的2:1:1原则  </a:t>
            </a:r>
          </a:p>
        </p:txBody>
      </p:sp>
      <p:sp>
        <p:nvSpPr>
          <p:cNvPr id="302" name="文本框 1"/>
          <p:cNvSpPr txBox="1"/>
          <p:nvPr/>
        </p:nvSpPr>
        <p:spPr>
          <a:xfrm>
            <a:off x="795019" y="2378075"/>
            <a:ext cx="11074401" cy="2148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sz="3000">
                <a:solidFill>
                  <a:srgbClr val="942192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1：给家长1个具体的建议（家长可能没有好办法）</a:t>
            </a:r>
          </a:p>
          <a:p>
            <a:pPr algn="just">
              <a:defRPr sz="3000">
                <a:solidFill>
                  <a:srgbClr val="002B85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      </a:t>
            </a:r>
          </a:p>
          <a:p>
            <a:pPr algn="just">
              <a:defRPr sz="3000">
                <a:solidFill>
                  <a:srgbClr val="002B85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  每天晚上可以跟孩子玩一个游戏；</a:t>
            </a:r>
          </a:p>
          <a:p>
            <a:pPr algn="just">
              <a:defRPr sz="3000">
                <a:solidFill>
                  <a:srgbClr val="002B85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  “木头人”“打电话”“反动作”；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6" name="图片 1" descr="图片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954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07" name="五步改善与家长的沟通"/>
          <p:cNvSpPr txBox="1"/>
          <p:nvPr/>
        </p:nvSpPr>
        <p:spPr>
          <a:xfrm>
            <a:off x="3079384" y="2828290"/>
            <a:ext cx="6301787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457200">
              <a:defRPr b="1" sz="3600">
                <a:solidFill>
                  <a:srgbClr val="2E509B"/>
                </a:solidFill>
                <a:latin typeface="等线"/>
                <a:ea typeface="等线"/>
                <a:cs typeface="等线"/>
                <a:sym typeface="等线"/>
              </a:defRPr>
            </a:lvl1pPr>
          </a:lstStyle>
          <a:p>
            <a:pPr/>
            <a:r>
              <a:t>（二）班级微信群的使用规则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矩形 100"/>
          <p:cNvSpPr/>
          <p:nvPr/>
        </p:nvSpPr>
        <p:spPr>
          <a:xfrm>
            <a:off x="-805368" y="3765441"/>
            <a:ext cx="622491" cy="1112071"/>
          </a:xfrm>
          <a:prstGeom prst="rect">
            <a:avLst/>
          </a:prstGeom>
          <a:solidFill>
            <a:srgbClr val="12B19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sp>
        <p:nvSpPr>
          <p:cNvPr id="310" name="矩形 101"/>
          <p:cNvSpPr/>
          <p:nvPr/>
        </p:nvSpPr>
        <p:spPr>
          <a:xfrm>
            <a:off x="-805368" y="4877503"/>
            <a:ext cx="622491" cy="1112071"/>
          </a:xfrm>
          <a:prstGeom prst="rect">
            <a:avLst/>
          </a:prstGeom>
          <a:solidFill>
            <a:srgbClr val="288DBB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sp>
        <p:nvSpPr>
          <p:cNvPr id="311" name="矩形 102"/>
          <p:cNvSpPr/>
          <p:nvPr/>
        </p:nvSpPr>
        <p:spPr>
          <a:xfrm>
            <a:off x="-805368" y="2698237"/>
            <a:ext cx="622491" cy="1112071"/>
          </a:xfrm>
          <a:prstGeom prst="rect">
            <a:avLst/>
          </a:prstGeom>
          <a:solidFill>
            <a:srgbClr val="E04548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sp>
        <p:nvSpPr>
          <p:cNvPr id="312" name="矩形 103"/>
          <p:cNvSpPr/>
          <p:nvPr/>
        </p:nvSpPr>
        <p:spPr>
          <a:xfrm>
            <a:off x="-805368" y="1753354"/>
            <a:ext cx="622491" cy="1112069"/>
          </a:xfrm>
          <a:prstGeom prst="rect">
            <a:avLst/>
          </a:prstGeom>
          <a:solidFill>
            <a:srgbClr val="FDB52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pic>
        <p:nvPicPr>
          <p:cNvPr id="313" name="图片 7" descr="图片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1130300"/>
          </a:xfrm>
          <a:prstGeom prst="rect">
            <a:avLst/>
          </a:prstGeom>
          <a:ln w="12700">
            <a:miter lim="400000"/>
          </a:ln>
        </p:spPr>
      </p:pic>
      <p:sp>
        <p:nvSpPr>
          <p:cNvPr id="314" name="转换跑道"/>
          <p:cNvSpPr txBox="1"/>
          <p:nvPr/>
        </p:nvSpPr>
        <p:spPr>
          <a:xfrm>
            <a:off x="975971" y="243205"/>
            <a:ext cx="630178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 defTabSz="457200">
              <a:defRPr b="1" sz="3600"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lvl1pPr>
          </a:lstStyle>
          <a:p>
            <a:pPr/>
            <a:r>
              <a:t>（二）班级微信群的使用规则  </a:t>
            </a:r>
          </a:p>
        </p:txBody>
      </p:sp>
      <p:sp>
        <p:nvSpPr>
          <p:cNvPr id="315" name="矩形 3"/>
          <p:cNvSpPr txBox="1"/>
          <p:nvPr/>
        </p:nvSpPr>
        <p:spPr>
          <a:xfrm>
            <a:off x="5721351" y="2292615"/>
            <a:ext cx="6096002" cy="3596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sz="30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  <a:r>
              <a:t>现实中：</a:t>
            </a:r>
          </a:p>
          <a:p>
            <a:pPr algn="just">
              <a:defRPr sz="30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</a:p>
          <a:p>
            <a:pPr marL="300789" indent="-300789" algn="just">
              <a:buSzPct val="100000"/>
              <a:buChar char="•"/>
              <a:defRPr sz="30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  <a:r>
              <a:t>微信群里，家长问很多问题，导致重要的信息很多家长没有看到</a:t>
            </a:r>
          </a:p>
          <a:p>
            <a:pPr algn="just">
              <a:defRPr sz="30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</a:p>
          <a:p>
            <a:pPr marL="300789" indent="-300789" algn="just">
              <a:buSzPct val="100000"/>
              <a:buChar char="•"/>
              <a:defRPr sz="30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  <a:r>
              <a:t>有些家长负面带动带来更大影响</a:t>
            </a:r>
          </a:p>
        </p:txBody>
      </p:sp>
      <p:sp>
        <p:nvSpPr>
          <p:cNvPr id="316" name="文本框 2"/>
          <p:cNvSpPr txBox="1"/>
          <p:nvPr/>
        </p:nvSpPr>
        <p:spPr>
          <a:xfrm>
            <a:off x="716280" y="2300503"/>
            <a:ext cx="4769843" cy="2148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sz="3000">
                <a:solidFill>
                  <a:srgbClr val="942192"/>
                </a:solidFill>
                <a:latin typeface="黑体"/>
                <a:ea typeface="黑体"/>
                <a:cs typeface="黑体"/>
                <a:sym typeface="黑体"/>
              </a:defRPr>
            </a:pPr>
            <a:r>
              <a:t>理想中班级微信群目的：</a:t>
            </a:r>
          </a:p>
          <a:p>
            <a:pPr algn="just">
              <a:defRPr sz="3000">
                <a:solidFill>
                  <a:srgbClr val="002B85"/>
                </a:solidFill>
                <a:latin typeface="黑体"/>
                <a:ea typeface="黑体"/>
                <a:cs typeface="黑体"/>
                <a:sym typeface="黑体"/>
              </a:defRPr>
            </a:pPr>
          </a:p>
          <a:p>
            <a:pPr marL="300789" indent="-300789" algn="just">
              <a:buSzPct val="100000"/>
              <a:buChar char="•"/>
              <a:defRPr sz="3000">
                <a:solidFill>
                  <a:srgbClr val="002B85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高效的管理</a:t>
            </a:r>
          </a:p>
          <a:p>
            <a:pPr marL="300789" indent="-300789" algn="just">
              <a:buSzPct val="100000"/>
              <a:buChar char="•"/>
              <a:defRPr sz="3000">
                <a:solidFill>
                  <a:srgbClr val="002B85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良好的家长动力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矩形 100"/>
          <p:cNvSpPr/>
          <p:nvPr/>
        </p:nvSpPr>
        <p:spPr>
          <a:xfrm>
            <a:off x="-805368" y="3765441"/>
            <a:ext cx="622491" cy="1112071"/>
          </a:xfrm>
          <a:prstGeom prst="rect">
            <a:avLst/>
          </a:prstGeom>
          <a:solidFill>
            <a:srgbClr val="12B19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sp>
        <p:nvSpPr>
          <p:cNvPr id="321" name="矩形 101"/>
          <p:cNvSpPr/>
          <p:nvPr/>
        </p:nvSpPr>
        <p:spPr>
          <a:xfrm>
            <a:off x="-805368" y="4877503"/>
            <a:ext cx="622491" cy="1112071"/>
          </a:xfrm>
          <a:prstGeom prst="rect">
            <a:avLst/>
          </a:prstGeom>
          <a:solidFill>
            <a:srgbClr val="288DBB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sp>
        <p:nvSpPr>
          <p:cNvPr id="322" name="矩形 102"/>
          <p:cNvSpPr/>
          <p:nvPr/>
        </p:nvSpPr>
        <p:spPr>
          <a:xfrm>
            <a:off x="-805368" y="2698237"/>
            <a:ext cx="622491" cy="1112071"/>
          </a:xfrm>
          <a:prstGeom prst="rect">
            <a:avLst/>
          </a:prstGeom>
          <a:solidFill>
            <a:srgbClr val="E04548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sp>
        <p:nvSpPr>
          <p:cNvPr id="323" name="矩形 103"/>
          <p:cNvSpPr/>
          <p:nvPr/>
        </p:nvSpPr>
        <p:spPr>
          <a:xfrm>
            <a:off x="-805368" y="1753354"/>
            <a:ext cx="622491" cy="1112069"/>
          </a:xfrm>
          <a:prstGeom prst="rect">
            <a:avLst/>
          </a:prstGeom>
          <a:solidFill>
            <a:srgbClr val="FDB52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pic>
        <p:nvPicPr>
          <p:cNvPr id="324" name="图片 7" descr="图片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1130300"/>
          </a:xfrm>
          <a:prstGeom prst="rect">
            <a:avLst/>
          </a:prstGeom>
          <a:ln w="12700">
            <a:miter lim="400000"/>
          </a:ln>
        </p:spPr>
      </p:pic>
      <p:sp>
        <p:nvSpPr>
          <p:cNvPr id="325" name="转换跑道"/>
          <p:cNvSpPr txBox="1"/>
          <p:nvPr/>
        </p:nvSpPr>
        <p:spPr>
          <a:xfrm>
            <a:off x="975971" y="243205"/>
            <a:ext cx="630178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 defTabSz="457200">
              <a:defRPr b="1" sz="3600"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lvl1pPr>
          </a:lstStyle>
          <a:p>
            <a:pPr/>
            <a:r>
              <a:t>（二）班级微信群的使用规则  </a:t>
            </a:r>
          </a:p>
        </p:txBody>
      </p:sp>
      <p:sp>
        <p:nvSpPr>
          <p:cNvPr id="326" name="文本框 1"/>
          <p:cNvSpPr txBox="1"/>
          <p:nvPr/>
        </p:nvSpPr>
        <p:spPr>
          <a:xfrm>
            <a:off x="1311910" y="1522731"/>
            <a:ext cx="9297670" cy="3215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sz="3000">
                <a:solidFill>
                  <a:srgbClr val="942192"/>
                </a:solidFill>
                <a:latin typeface="黑体"/>
                <a:ea typeface="黑体"/>
                <a:cs typeface="黑体"/>
                <a:sym typeface="黑体"/>
              </a:defRPr>
            </a:pPr>
            <a:r>
              <a:t>第一步：做好事先的约定</a:t>
            </a:r>
          </a:p>
          <a:p>
            <a:pPr algn="just">
              <a:defRPr sz="3000">
                <a:solidFill>
                  <a:srgbClr val="002B85"/>
                </a:solidFill>
                <a:latin typeface="黑体"/>
                <a:ea typeface="黑体"/>
                <a:cs typeface="黑体"/>
                <a:sym typeface="黑体"/>
              </a:defRPr>
            </a:pPr>
          </a:p>
          <a:p>
            <a:pPr algn="just">
              <a:defRPr sz="30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  <a:r>
              <a:t>1、只用于发布重要通知</a:t>
            </a:r>
          </a:p>
          <a:p>
            <a:pPr algn="just">
              <a:defRPr sz="30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  <a:r>
              <a:t>2、需要家长确认的，可以按照学号接龙</a:t>
            </a:r>
          </a:p>
          <a:p>
            <a:pPr algn="just">
              <a:defRPr sz="30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  <a:r>
              <a:t>3、不发布个人消息</a:t>
            </a:r>
          </a:p>
          <a:p>
            <a:pPr algn="just">
              <a:defRPr sz="30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  <a:r>
              <a:t>4、有需要的单独沟通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矩形 100"/>
          <p:cNvSpPr/>
          <p:nvPr/>
        </p:nvSpPr>
        <p:spPr>
          <a:xfrm>
            <a:off x="-805368" y="3765441"/>
            <a:ext cx="622491" cy="1112071"/>
          </a:xfrm>
          <a:prstGeom prst="rect">
            <a:avLst/>
          </a:prstGeom>
          <a:solidFill>
            <a:srgbClr val="12B19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sp>
        <p:nvSpPr>
          <p:cNvPr id="331" name="矩形 101"/>
          <p:cNvSpPr/>
          <p:nvPr/>
        </p:nvSpPr>
        <p:spPr>
          <a:xfrm>
            <a:off x="-805368" y="4877503"/>
            <a:ext cx="622491" cy="1112071"/>
          </a:xfrm>
          <a:prstGeom prst="rect">
            <a:avLst/>
          </a:prstGeom>
          <a:solidFill>
            <a:srgbClr val="288DBB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sp>
        <p:nvSpPr>
          <p:cNvPr id="332" name="矩形 102"/>
          <p:cNvSpPr/>
          <p:nvPr/>
        </p:nvSpPr>
        <p:spPr>
          <a:xfrm>
            <a:off x="-805368" y="2698237"/>
            <a:ext cx="622491" cy="1112071"/>
          </a:xfrm>
          <a:prstGeom prst="rect">
            <a:avLst/>
          </a:prstGeom>
          <a:solidFill>
            <a:srgbClr val="E04548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sp>
        <p:nvSpPr>
          <p:cNvPr id="333" name="矩形 103"/>
          <p:cNvSpPr/>
          <p:nvPr/>
        </p:nvSpPr>
        <p:spPr>
          <a:xfrm>
            <a:off x="-805368" y="1753354"/>
            <a:ext cx="622491" cy="1112069"/>
          </a:xfrm>
          <a:prstGeom prst="rect">
            <a:avLst/>
          </a:prstGeom>
          <a:solidFill>
            <a:srgbClr val="FDB52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pic>
        <p:nvPicPr>
          <p:cNvPr id="334" name="图片 7" descr="图片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1130300"/>
          </a:xfrm>
          <a:prstGeom prst="rect">
            <a:avLst/>
          </a:prstGeom>
          <a:ln w="12700">
            <a:miter lim="400000"/>
          </a:ln>
        </p:spPr>
      </p:pic>
      <p:sp>
        <p:nvSpPr>
          <p:cNvPr id="335" name="转换跑道"/>
          <p:cNvSpPr txBox="1"/>
          <p:nvPr/>
        </p:nvSpPr>
        <p:spPr>
          <a:xfrm>
            <a:off x="975971" y="243205"/>
            <a:ext cx="630178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 defTabSz="457200">
              <a:defRPr b="1" sz="3600"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lvl1pPr>
          </a:lstStyle>
          <a:p>
            <a:pPr/>
            <a:r>
              <a:t>（二）班级微信群的使用规则  </a:t>
            </a:r>
          </a:p>
        </p:txBody>
      </p:sp>
      <p:sp>
        <p:nvSpPr>
          <p:cNvPr id="336" name="文本框 1"/>
          <p:cNvSpPr txBox="1"/>
          <p:nvPr/>
        </p:nvSpPr>
        <p:spPr>
          <a:xfrm>
            <a:off x="1297305" y="1857375"/>
            <a:ext cx="6442076" cy="2148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sz="3000">
                <a:solidFill>
                  <a:srgbClr val="002B85"/>
                </a:solidFill>
                <a:latin typeface="黑体"/>
                <a:ea typeface="黑体"/>
                <a:cs typeface="黑体"/>
                <a:sym typeface="黑体"/>
              </a:defRPr>
            </a:pPr>
            <a:r>
              <a:t>第二步：开学初强调</a:t>
            </a:r>
          </a:p>
          <a:p>
            <a:pPr algn="just">
              <a:defRPr sz="30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  <a:endParaRPr>
              <a:latin typeface="黑体"/>
              <a:ea typeface="黑体"/>
              <a:cs typeface="黑体"/>
              <a:sym typeface="黑体"/>
            </a:endParaRPr>
          </a:p>
          <a:p>
            <a:pPr algn="just">
              <a:defRPr sz="30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  <a:r>
              <a:t>1、确保每个家长都知道</a:t>
            </a:r>
          </a:p>
          <a:p>
            <a:pPr algn="just">
              <a:defRPr sz="30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  <a:r>
              <a:t>2、通过具体的活动强化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0" name="图片 1" descr="图片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954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1" name="五步改善与家长的沟通"/>
          <p:cNvSpPr txBox="1"/>
          <p:nvPr/>
        </p:nvSpPr>
        <p:spPr>
          <a:xfrm>
            <a:off x="3784870" y="2650490"/>
            <a:ext cx="4803161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defTabSz="457200">
              <a:defRPr b="1" sz="3600">
                <a:solidFill>
                  <a:srgbClr val="2E509B"/>
                </a:solidFill>
                <a:latin typeface="等线"/>
                <a:ea typeface="等线"/>
                <a:cs typeface="等线"/>
                <a:sym typeface="等线"/>
              </a:defRPr>
            </a:pPr>
            <a:r>
              <a:t>（三）设立</a:t>
            </a:r>
            <a:r>
              <a:t>“</a:t>
            </a:r>
            <a:r>
              <a:t>特别时间</a:t>
            </a:r>
            <a:r>
              <a:t>”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矩形 100"/>
          <p:cNvSpPr/>
          <p:nvPr/>
        </p:nvSpPr>
        <p:spPr>
          <a:xfrm>
            <a:off x="-805368" y="3765441"/>
            <a:ext cx="622491" cy="1112071"/>
          </a:xfrm>
          <a:prstGeom prst="rect">
            <a:avLst/>
          </a:prstGeom>
          <a:solidFill>
            <a:srgbClr val="12B19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sp>
        <p:nvSpPr>
          <p:cNvPr id="344" name="矩形 101"/>
          <p:cNvSpPr/>
          <p:nvPr/>
        </p:nvSpPr>
        <p:spPr>
          <a:xfrm>
            <a:off x="-805368" y="4877503"/>
            <a:ext cx="622491" cy="1112071"/>
          </a:xfrm>
          <a:prstGeom prst="rect">
            <a:avLst/>
          </a:prstGeom>
          <a:solidFill>
            <a:srgbClr val="288DBB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sp>
        <p:nvSpPr>
          <p:cNvPr id="345" name="矩形 102"/>
          <p:cNvSpPr/>
          <p:nvPr/>
        </p:nvSpPr>
        <p:spPr>
          <a:xfrm>
            <a:off x="-805368" y="2698237"/>
            <a:ext cx="622491" cy="1112071"/>
          </a:xfrm>
          <a:prstGeom prst="rect">
            <a:avLst/>
          </a:prstGeom>
          <a:solidFill>
            <a:srgbClr val="E04548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sp>
        <p:nvSpPr>
          <p:cNvPr id="346" name="矩形 103"/>
          <p:cNvSpPr/>
          <p:nvPr/>
        </p:nvSpPr>
        <p:spPr>
          <a:xfrm>
            <a:off x="-805368" y="1753354"/>
            <a:ext cx="622491" cy="1112069"/>
          </a:xfrm>
          <a:prstGeom prst="rect">
            <a:avLst/>
          </a:prstGeom>
          <a:solidFill>
            <a:srgbClr val="FDB52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pic>
        <p:nvPicPr>
          <p:cNvPr id="347" name="图片 7" descr="图片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1130300"/>
          </a:xfrm>
          <a:prstGeom prst="rect">
            <a:avLst/>
          </a:prstGeom>
          <a:ln w="12700">
            <a:miter lim="400000"/>
          </a:ln>
        </p:spPr>
      </p:pic>
      <p:sp>
        <p:nvSpPr>
          <p:cNvPr id="348" name="转换跑道"/>
          <p:cNvSpPr txBox="1"/>
          <p:nvPr/>
        </p:nvSpPr>
        <p:spPr>
          <a:xfrm>
            <a:off x="2283460" y="243205"/>
            <a:ext cx="4676137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 defTabSz="457200">
              <a:defRPr b="1" sz="3600"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  <a:r>
              <a:t>（三）设立</a:t>
            </a:r>
            <a:r>
              <a:t>“</a:t>
            </a:r>
            <a:r>
              <a:t>特别时间</a:t>
            </a:r>
            <a:r>
              <a:t>”</a:t>
            </a:r>
          </a:p>
        </p:txBody>
      </p:sp>
      <p:sp>
        <p:nvSpPr>
          <p:cNvPr id="349" name="文本框 1"/>
          <p:cNvSpPr txBox="1"/>
          <p:nvPr/>
        </p:nvSpPr>
        <p:spPr>
          <a:xfrm>
            <a:off x="378457" y="2291081"/>
            <a:ext cx="4826348" cy="197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26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  <a:r>
              <a:t>家长需求：</a:t>
            </a:r>
          </a:p>
          <a:p>
            <a:pPr>
              <a:defRPr sz="26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  <a:r>
              <a:t>    有些家长对孩子在学校的细节特别关心，在群里问特别多问题，老师不及时回应，家长很不满意。</a:t>
            </a:r>
          </a:p>
        </p:txBody>
      </p:sp>
      <p:sp>
        <p:nvSpPr>
          <p:cNvPr id="350" name="文本框 3"/>
          <p:cNvSpPr txBox="1"/>
          <p:nvPr/>
        </p:nvSpPr>
        <p:spPr>
          <a:xfrm>
            <a:off x="7727315" y="1951254"/>
            <a:ext cx="3968751" cy="2288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sz="2600">
                <a:solidFill>
                  <a:srgbClr val="002B85"/>
                </a:solidFill>
                <a:latin typeface="黑体"/>
                <a:ea typeface="黑体"/>
                <a:cs typeface="黑体"/>
                <a:sym typeface="黑体"/>
              </a:defRPr>
            </a:pPr>
          </a:p>
          <a:p>
            <a:pPr algn="just">
              <a:defRPr sz="26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  <a:r>
              <a:t>        达到效果：</a:t>
            </a:r>
          </a:p>
          <a:p>
            <a:pPr marL="300789" indent="-300789" algn="just">
              <a:buSzPct val="100000"/>
              <a:buChar char="•"/>
              <a:defRPr sz="26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  <a:r>
              <a:t>让家长感到被尊重</a:t>
            </a:r>
          </a:p>
          <a:p>
            <a:pPr marL="300789" indent="-300789" algn="just">
              <a:buSzPct val="100000"/>
              <a:buChar char="•"/>
              <a:defRPr sz="26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</a:p>
          <a:p>
            <a:pPr marL="300789" indent="-300789" algn="just">
              <a:buSzPct val="100000"/>
              <a:buChar char="•"/>
              <a:defRPr sz="26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  <a:r>
              <a:t>一个个影响改变家长</a:t>
            </a:r>
          </a:p>
        </p:txBody>
      </p:sp>
      <p:sp>
        <p:nvSpPr>
          <p:cNvPr id="351" name="特别时刻"/>
          <p:cNvSpPr/>
          <p:nvPr/>
        </p:nvSpPr>
        <p:spPr>
          <a:xfrm>
            <a:off x="5501083" y="2794000"/>
            <a:ext cx="1929954" cy="1270000"/>
          </a:xfrm>
          <a:prstGeom prst="roundRect">
            <a:avLst>
              <a:gd name="adj" fmla="val 15000"/>
            </a:avLst>
          </a:prstGeom>
          <a:gradFill>
            <a:gsLst>
              <a:gs pos="0">
                <a:srgbClr val="80B860"/>
              </a:gs>
              <a:gs pos="50000">
                <a:srgbClr val="6FB242"/>
              </a:gs>
              <a:gs pos="100000">
                <a:srgbClr val="61A236"/>
              </a:gs>
            </a:gsLst>
            <a:lin ang="5400000"/>
          </a:gra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19050" dir="5400000">
              <a:srgbClr val="000000">
                <a:alpha val="63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>
              <a:defRPr sz="2600">
                <a:solidFill>
                  <a:srgbClr val="FFFFFF"/>
                </a:solidFill>
              </a:defRPr>
            </a:pPr>
          </a:p>
          <a:p>
            <a:pPr>
              <a:defRPr sz="2600">
                <a:solidFill>
                  <a:srgbClr val="FFFFFF"/>
                </a:solidFill>
              </a:defRPr>
            </a:pPr>
            <a:r>
              <a:t>  特别时刻</a:t>
            </a:r>
          </a:p>
        </p:txBody>
      </p:sp>
      <p:sp>
        <p:nvSpPr>
          <p:cNvPr id="352" name="线条"/>
          <p:cNvSpPr/>
          <p:nvPr/>
        </p:nvSpPr>
        <p:spPr>
          <a:xfrm>
            <a:off x="4985382" y="4114800"/>
            <a:ext cx="2961356" cy="0"/>
          </a:xfrm>
          <a:prstGeom prst="line">
            <a:avLst/>
          </a:prstGeom>
          <a:ln w="88900">
            <a:solidFill>
              <a:srgbClr val="409588"/>
            </a:solidFill>
            <a:miter/>
            <a:headEnd type="triangle"/>
            <a:tailEnd type="triangle"/>
          </a:ln>
        </p:spPr>
        <p:txBody>
          <a:bodyPr lIns="0" tIns="0" rIns="0" bIns="0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矩形 100"/>
          <p:cNvSpPr/>
          <p:nvPr/>
        </p:nvSpPr>
        <p:spPr>
          <a:xfrm>
            <a:off x="-805368" y="3765441"/>
            <a:ext cx="622491" cy="1112071"/>
          </a:xfrm>
          <a:prstGeom prst="rect">
            <a:avLst/>
          </a:prstGeom>
          <a:solidFill>
            <a:srgbClr val="12B19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sp>
        <p:nvSpPr>
          <p:cNvPr id="357" name="矩形 101"/>
          <p:cNvSpPr/>
          <p:nvPr/>
        </p:nvSpPr>
        <p:spPr>
          <a:xfrm>
            <a:off x="-805368" y="4877503"/>
            <a:ext cx="622491" cy="1112071"/>
          </a:xfrm>
          <a:prstGeom prst="rect">
            <a:avLst/>
          </a:prstGeom>
          <a:solidFill>
            <a:srgbClr val="288DBB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sp>
        <p:nvSpPr>
          <p:cNvPr id="358" name="矩形 102"/>
          <p:cNvSpPr/>
          <p:nvPr/>
        </p:nvSpPr>
        <p:spPr>
          <a:xfrm>
            <a:off x="-805368" y="2698237"/>
            <a:ext cx="622491" cy="1112071"/>
          </a:xfrm>
          <a:prstGeom prst="rect">
            <a:avLst/>
          </a:prstGeom>
          <a:solidFill>
            <a:srgbClr val="E04548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sp>
        <p:nvSpPr>
          <p:cNvPr id="359" name="矩形 103"/>
          <p:cNvSpPr/>
          <p:nvPr/>
        </p:nvSpPr>
        <p:spPr>
          <a:xfrm>
            <a:off x="-805368" y="1753354"/>
            <a:ext cx="622491" cy="1112069"/>
          </a:xfrm>
          <a:prstGeom prst="rect">
            <a:avLst/>
          </a:prstGeom>
          <a:solidFill>
            <a:srgbClr val="FDB52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pic>
        <p:nvPicPr>
          <p:cNvPr id="360" name="图片 7" descr="图片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1130300"/>
          </a:xfrm>
          <a:prstGeom prst="rect">
            <a:avLst/>
          </a:prstGeom>
          <a:ln w="12700">
            <a:miter lim="400000"/>
          </a:ln>
        </p:spPr>
      </p:pic>
      <p:sp>
        <p:nvSpPr>
          <p:cNvPr id="361" name="转换跑道"/>
          <p:cNvSpPr txBox="1"/>
          <p:nvPr/>
        </p:nvSpPr>
        <p:spPr>
          <a:xfrm>
            <a:off x="2283460" y="243205"/>
            <a:ext cx="4676137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 defTabSz="457200">
              <a:defRPr b="1" sz="3600"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  <a:r>
              <a:t>（三）设立</a:t>
            </a:r>
            <a:r>
              <a:t>“</a:t>
            </a:r>
            <a:r>
              <a:t>特别时间</a:t>
            </a:r>
            <a:r>
              <a:t>”</a:t>
            </a:r>
          </a:p>
        </p:txBody>
      </p:sp>
      <p:sp>
        <p:nvSpPr>
          <p:cNvPr id="362" name="矩形 3"/>
          <p:cNvSpPr txBox="1"/>
          <p:nvPr/>
        </p:nvSpPr>
        <p:spPr>
          <a:xfrm>
            <a:off x="889586" y="1884680"/>
            <a:ext cx="10885680" cy="3444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lnSpc>
                <a:spcPct val="120000"/>
              </a:lnSpc>
              <a:defRPr sz="28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  <a:r>
              <a:t>1、班里高需求的家长可能并不多，定好目标</a:t>
            </a:r>
          </a:p>
          <a:p>
            <a:pPr algn="just">
              <a:lnSpc>
                <a:spcPct val="120000"/>
              </a:lnSpc>
              <a:defRPr sz="28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  <a:r>
              <a:t>2、微信中约定好“特别时间”</a:t>
            </a:r>
          </a:p>
          <a:p>
            <a:pPr algn="just">
              <a:lnSpc>
                <a:spcPct val="120000"/>
              </a:lnSpc>
              <a:defRPr sz="28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  <a:r>
              <a:t>      如每天12:30—12:40，通过微信跟一位家长沟通（2:1:1原则）</a:t>
            </a:r>
          </a:p>
          <a:p>
            <a:pPr algn="just">
              <a:defRPr sz="2800">
                <a:solidFill>
                  <a:srgbClr val="002B85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3、活动中约定好“特别时刻”</a:t>
            </a:r>
          </a:p>
          <a:p>
            <a:pPr algn="just">
              <a:defRPr sz="2800">
                <a:solidFill>
                  <a:srgbClr val="002B85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      如开放日，让家长有表达的机会，分享育儿经验、主持活动等。</a:t>
            </a:r>
          </a:p>
          <a:p>
            <a:pPr algn="just">
              <a:lnSpc>
                <a:spcPct val="120000"/>
              </a:lnSpc>
              <a:defRPr sz="28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  <a:r>
              <a:t>4、家长感到被特别关注后，高需求会慢慢降低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图片 2" descr="图片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536700"/>
            <a:ext cx="1054100" cy="3784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8" name="图片 8" descr="图片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98992" y="1377696"/>
            <a:ext cx="3493009" cy="5480304"/>
          </a:xfrm>
          <a:prstGeom prst="rect">
            <a:avLst/>
          </a:prstGeom>
          <a:ln w="12700">
            <a:miter lim="400000"/>
          </a:ln>
        </p:spPr>
      </p:pic>
      <p:sp>
        <p:nvSpPr>
          <p:cNvPr id="229" name="文本框 4"/>
          <p:cNvSpPr txBox="1"/>
          <p:nvPr/>
        </p:nvSpPr>
        <p:spPr>
          <a:xfrm>
            <a:off x="3158355" y="2551928"/>
            <a:ext cx="6466709" cy="167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50000"/>
              </a:lnSpc>
              <a:defRPr b="1" sz="3600">
                <a:solidFill>
                  <a:srgbClr val="064A91"/>
                </a:solidFill>
              </a:defRPr>
            </a:pPr>
            <a:r>
              <a:t>一、内容概述</a:t>
            </a:r>
            <a:endParaRPr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defRPr b="1" sz="3600">
                <a:solidFill>
                  <a:srgbClr val="064A91"/>
                </a:solidFill>
              </a:defRPr>
            </a:pPr>
            <a:r>
              <a:t>二、学习内容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矩形 33"/>
          <p:cNvSpPr txBox="1"/>
          <p:nvPr/>
        </p:nvSpPr>
        <p:spPr>
          <a:xfrm>
            <a:off x="2409413" y="555762"/>
            <a:ext cx="3075941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/>
            <a:r>
              <a:t>《基于行动的研究能力课程》</a:t>
            </a:r>
          </a:p>
        </p:txBody>
      </p:sp>
      <p:sp>
        <p:nvSpPr>
          <p:cNvPr id="367" name="矩形 2"/>
          <p:cNvSpPr txBox="1"/>
          <p:nvPr/>
        </p:nvSpPr>
        <p:spPr>
          <a:xfrm>
            <a:off x="1416383" y="3219171"/>
            <a:ext cx="4178518" cy="980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5000">
                <a:solidFill>
                  <a:srgbClr val="064A91"/>
                </a:solidFill>
              </a:defRPr>
            </a:pPr>
            <a:r>
              <a:t>Thanks</a:t>
            </a:r>
            <a:r>
              <a:t>！</a:t>
            </a:r>
          </a:p>
        </p:txBody>
      </p:sp>
      <p:pic>
        <p:nvPicPr>
          <p:cNvPr id="368" name="图片 11" descr="图片 1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98992" y="1377696"/>
            <a:ext cx="3493009" cy="5480304"/>
          </a:xfrm>
          <a:prstGeom prst="rect">
            <a:avLst/>
          </a:prstGeom>
          <a:ln w="12700">
            <a:miter lim="400000"/>
          </a:ln>
        </p:spPr>
      </p:pic>
      <p:pic>
        <p:nvPicPr>
          <p:cNvPr id="369" name="图片 7" descr="图片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207245" y="460548"/>
            <a:ext cx="2476501" cy="368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0" name="图片 8" descr="图片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0856" y="53313"/>
            <a:ext cx="2403914" cy="8532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图片 2" descr="图片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536700"/>
            <a:ext cx="1054100" cy="3784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2" name="图片 8" descr="图片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98992" y="1377696"/>
            <a:ext cx="3493009" cy="5480304"/>
          </a:xfrm>
          <a:prstGeom prst="rect">
            <a:avLst/>
          </a:prstGeom>
          <a:ln w="12700">
            <a:miter lim="400000"/>
          </a:ln>
        </p:spPr>
      </p:pic>
      <p:sp>
        <p:nvSpPr>
          <p:cNvPr id="233" name="文本框 4"/>
          <p:cNvSpPr txBox="1"/>
          <p:nvPr/>
        </p:nvSpPr>
        <p:spPr>
          <a:xfrm>
            <a:off x="3174865" y="2552563"/>
            <a:ext cx="6466709" cy="167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50000"/>
              </a:lnSpc>
              <a:defRPr b="1" sz="3600">
                <a:solidFill>
                  <a:srgbClr val="0073C5"/>
                </a:solidFill>
              </a:defRPr>
            </a:pPr>
            <a:r>
              <a:t>一、内容概述</a:t>
            </a:r>
          </a:p>
          <a:p>
            <a:pPr>
              <a:lnSpc>
                <a:spcPct val="150000"/>
              </a:lnSpc>
              <a:defRPr b="1" sz="3600">
                <a:solidFill>
                  <a:srgbClr val="064A91"/>
                </a:solidFill>
              </a:defRPr>
            </a:pPr>
            <a:r>
              <a:t>二、学习内容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图片 13" descr="图片 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1130300"/>
          </a:xfrm>
          <a:prstGeom prst="rect">
            <a:avLst/>
          </a:prstGeom>
          <a:ln w="12700">
            <a:miter lim="400000"/>
          </a:ln>
        </p:spPr>
      </p:pic>
      <p:sp>
        <p:nvSpPr>
          <p:cNvPr id="236" name="标题 1"/>
          <p:cNvSpPr txBox="1"/>
          <p:nvPr/>
        </p:nvSpPr>
        <p:spPr>
          <a:xfrm>
            <a:off x="853308" y="332726"/>
            <a:ext cx="5003936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90000"/>
              </a:lnSpc>
              <a:defRPr b="1" sz="3600">
                <a:solidFill>
                  <a:srgbClr val="FFFFFF"/>
                </a:solidFill>
              </a:defRPr>
            </a:lvl1pPr>
          </a:lstStyle>
          <a:p>
            <a:pPr/>
            <a:r>
              <a:t>一、内容概述</a:t>
            </a:r>
          </a:p>
        </p:txBody>
      </p:sp>
      <p:sp>
        <p:nvSpPr>
          <p:cNvPr id="237" name="场景：…"/>
          <p:cNvSpPr txBox="1"/>
          <p:nvPr/>
        </p:nvSpPr>
        <p:spPr>
          <a:xfrm>
            <a:off x="445770" y="1091564"/>
            <a:ext cx="11097260" cy="6123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>
                <a:solidFill>
                  <a:srgbClr val="1638E0"/>
                </a:solidFill>
                <a:latin typeface="Cambria Math"/>
                <a:ea typeface="Cambria Math"/>
                <a:cs typeface="Cambria Math"/>
                <a:sym typeface="Cambria Math"/>
              </a:defRPr>
            </a:pPr>
          </a:p>
          <a:p>
            <a:pPr algn="just">
              <a:defRPr>
                <a:solidFill>
                  <a:srgbClr val="1638E0"/>
                </a:solidFill>
                <a:latin typeface="Cambria Math"/>
                <a:ea typeface="Cambria Math"/>
                <a:cs typeface="Cambria Math"/>
                <a:sym typeface="Cambria Math"/>
              </a:defRPr>
            </a:pPr>
            <a:r>
              <a:t> </a:t>
            </a:r>
            <a:r>
              <a:rPr sz="3200">
                <a:solidFill>
                  <a:srgbClr val="002B85"/>
                </a:solidFill>
                <a:latin typeface="黑体"/>
                <a:ea typeface="黑体"/>
                <a:cs typeface="黑体"/>
                <a:sym typeface="黑体"/>
              </a:rPr>
              <a:t>场景：</a:t>
            </a:r>
            <a:endParaRPr sz="3200">
              <a:solidFill>
                <a:srgbClr val="002B85"/>
              </a:solidFill>
              <a:latin typeface="黑体"/>
              <a:ea typeface="黑体"/>
              <a:cs typeface="黑体"/>
              <a:sym typeface="黑体"/>
            </a:endParaRPr>
          </a:p>
          <a:p>
            <a:pPr algn="just">
              <a:defRPr sz="3200">
                <a:solidFill>
                  <a:srgbClr val="002B85"/>
                </a:solidFill>
                <a:latin typeface="Cambria Math"/>
                <a:ea typeface="Cambria Math"/>
                <a:cs typeface="Cambria Math"/>
                <a:sym typeface="Cambria Math"/>
              </a:defRPr>
            </a:pPr>
          </a:p>
          <a:p>
            <a:pPr algn="just">
              <a:defRPr sz="3200">
                <a:solidFill>
                  <a:srgbClr val="002B85"/>
                </a:solidFill>
                <a:latin typeface="Cambria Math"/>
                <a:ea typeface="Cambria Math"/>
                <a:cs typeface="Cambria Math"/>
                <a:sym typeface="Cambria Math"/>
              </a:defRPr>
            </a:pPr>
            <a:r>
              <a:t>1</a:t>
            </a:r>
            <a:r>
              <a:rPr>
                <a:latin typeface="黑体"/>
                <a:ea typeface="黑体"/>
                <a:cs typeface="黑体"/>
                <a:sym typeface="黑体"/>
              </a:rPr>
              <a:t>、老师给家长打电话，家长的第一反应是什么？心情怎样？</a:t>
            </a:r>
            <a:endParaRPr>
              <a:latin typeface="黑体"/>
              <a:ea typeface="黑体"/>
              <a:cs typeface="黑体"/>
              <a:sym typeface="黑体"/>
            </a:endParaRPr>
          </a:p>
          <a:p>
            <a:pPr algn="just">
              <a:defRPr sz="3200">
                <a:solidFill>
                  <a:srgbClr val="002B85"/>
                </a:solidFill>
                <a:latin typeface="Cambria Math"/>
                <a:ea typeface="Cambria Math"/>
                <a:cs typeface="Cambria Math"/>
                <a:sym typeface="Cambria Math"/>
              </a:defRPr>
            </a:pPr>
          </a:p>
          <a:p>
            <a:pPr algn="just">
              <a:defRPr sz="3200">
                <a:solidFill>
                  <a:srgbClr val="002B85"/>
                </a:solidFill>
                <a:latin typeface="Cambria Math"/>
                <a:ea typeface="Cambria Math"/>
                <a:cs typeface="Cambria Math"/>
                <a:sym typeface="Cambria Math"/>
              </a:defRPr>
            </a:pPr>
            <a:r>
              <a:t>2</a:t>
            </a:r>
            <a:r>
              <a:rPr>
                <a:latin typeface="黑体"/>
                <a:ea typeface="黑体"/>
                <a:cs typeface="黑体"/>
                <a:sym typeface="黑体"/>
              </a:rPr>
              <a:t>、微信群里，家长问很多问题，导致重要的信息很多家长没有看到。</a:t>
            </a:r>
            <a:endParaRPr>
              <a:latin typeface="黑体"/>
              <a:ea typeface="黑体"/>
              <a:cs typeface="黑体"/>
              <a:sym typeface="黑体"/>
            </a:endParaRPr>
          </a:p>
          <a:p>
            <a:pPr algn="just">
              <a:defRPr sz="3200">
                <a:solidFill>
                  <a:srgbClr val="002B85"/>
                </a:solidFill>
                <a:latin typeface="Cambria Math"/>
                <a:ea typeface="Cambria Math"/>
                <a:cs typeface="Cambria Math"/>
                <a:sym typeface="Cambria Math"/>
              </a:defRPr>
            </a:pPr>
          </a:p>
          <a:p>
            <a:pPr algn="just">
              <a:defRPr sz="3200">
                <a:solidFill>
                  <a:srgbClr val="002B85"/>
                </a:solidFill>
                <a:latin typeface="Cambria Math"/>
                <a:ea typeface="Cambria Math"/>
                <a:cs typeface="Cambria Math"/>
                <a:sym typeface="Cambria Math"/>
              </a:defRPr>
            </a:pPr>
            <a:r>
              <a:t>3</a:t>
            </a:r>
            <a:r>
              <a:rPr>
                <a:latin typeface="黑体"/>
                <a:ea typeface="黑体"/>
                <a:cs typeface="黑体"/>
                <a:sym typeface="黑体"/>
              </a:rPr>
              <a:t>、有些家长对孩子在学校的细节特别关心，在群里问特别多问题，老师不及时回应，家长很不满意。</a:t>
            </a:r>
            <a:endParaRPr>
              <a:latin typeface="黑体"/>
              <a:ea typeface="黑体"/>
              <a:cs typeface="黑体"/>
              <a:sym typeface="黑体"/>
            </a:endParaRPr>
          </a:p>
          <a:p>
            <a:pPr algn="just">
              <a:defRPr sz="2800">
                <a:solidFill>
                  <a:srgbClr val="0000A5"/>
                </a:solidFill>
                <a:latin typeface="Cambria Math"/>
                <a:ea typeface="Cambria Math"/>
                <a:cs typeface="Cambria Math"/>
                <a:sym typeface="Cambria Math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1" name="AutoShape 2"/>
          <p:cNvGrpSpPr/>
          <p:nvPr/>
        </p:nvGrpSpPr>
        <p:grpSpPr>
          <a:xfrm>
            <a:off x="3481986" y="113421"/>
            <a:ext cx="5929870" cy="4767217"/>
            <a:chOff x="0" y="0"/>
            <a:chExt cx="5929868" cy="4767215"/>
          </a:xfrm>
        </p:grpSpPr>
        <p:sp>
          <p:nvSpPr>
            <p:cNvPr id="239" name="圆角矩形"/>
            <p:cNvSpPr/>
            <p:nvPr/>
          </p:nvSpPr>
          <p:spPr>
            <a:xfrm>
              <a:off x="-1" y="-1"/>
              <a:ext cx="5929870" cy="476721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just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0" name="文本"/>
            <p:cNvSpPr txBox="1"/>
            <p:nvPr/>
          </p:nvSpPr>
          <p:spPr>
            <a:xfrm>
              <a:off x="232715" y="232714"/>
              <a:ext cx="5464438" cy="9296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just">
                <a:defRPr>
                  <a:solidFill>
                    <a:srgbClr val="1638E0"/>
                  </a:solidFill>
                  <a:latin typeface="Cambria Math"/>
                  <a:ea typeface="Cambria Math"/>
                  <a:cs typeface="Cambria Math"/>
                  <a:sym typeface="Cambria Math"/>
                </a:defRPr>
              </a:pPr>
            </a:p>
            <a:p>
              <a:pPr algn="just">
                <a:defRPr>
                  <a:solidFill>
                    <a:srgbClr val="1638E0"/>
                  </a:solidFill>
                  <a:latin typeface="Cambria Math"/>
                  <a:ea typeface="Cambria Math"/>
                  <a:cs typeface="Cambria Math"/>
                  <a:sym typeface="Cambria Math"/>
                </a:defRPr>
              </a:pPr>
              <a:r>
                <a:t> </a:t>
              </a:r>
              <a:r>
                <a:rPr sz="3600">
                  <a:solidFill>
                    <a:srgbClr val="002060"/>
                  </a:solidFill>
                </a:rPr>
                <a:t> </a:t>
              </a:r>
            </a:p>
          </p:txBody>
        </p:sp>
      </p:grpSp>
      <p:sp>
        <p:nvSpPr>
          <p:cNvPr id="242" name="圆角矩形"/>
          <p:cNvSpPr/>
          <p:nvPr/>
        </p:nvSpPr>
        <p:spPr>
          <a:xfrm>
            <a:off x="121920" y="113664"/>
            <a:ext cx="9290051" cy="476694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lIns="0" tIns="0" rIns="0" bIns="0"/>
          <a:lstStyle/>
          <a:p>
            <a:pPr algn="just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248" name="图示 4"/>
          <p:cNvGrpSpPr/>
          <p:nvPr/>
        </p:nvGrpSpPr>
        <p:grpSpPr>
          <a:xfrm>
            <a:off x="8338357" y="4196665"/>
            <a:ext cx="3601730" cy="2645155"/>
            <a:chOff x="0" y="0"/>
            <a:chExt cx="3601729" cy="2645153"/>
          </a:xfrm>
        </p:grpSpPr>
        <p:sp>
          <p:nvSpPr>
            <p:cNvPr id="243" name="矩形"/>
            <p:cNvSpPr/>
            <p:nvPr/>
          </p:nvSpPr>
          <p:spPr>
            <a:xfrm rot="21300000">
              <a:off x="33963" y="1169066"/>
              <a:ext cx="3467520" cy="127086"/>
            </a:xfrm>
            <a:prstGeom prst="rect">
              <a:avLst/>
            </a:prstGeom>
            <a:solidFill>
              <a:srgbClr val="C00000"/>
            </a:solidFill>
            <a:ln w="19050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244" name="形状"/>
            <p:cNvSpPr/>
            <p:nvPr/>
          </p:nvSpPr>
          <p:spPr>
            <a:xfrm>
              <a:off x="22353" y="0"/>
              <a:ext cx="1424251" cy="1192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54A021"/>
            </a:solidFill>
            <a:ln w="19050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245" name="文本"/>
            <p:cNvSpPr txBox="1"/>
            <p:nvPr/>
          </p:nvSpPr>
          <p:spPr>
            <a:xfrm>
              <a:off x="-1" y="120608"/>
              <a:ext cx="1519198" cy="13004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20040" tIns="320040" rIns="320040" bIns="320040" numCol="1" anchor="ctr">
              <a:spAutoFit/>
            </a:bodyPr>
            <a:lstStyle>
              <a:lvl1pPr algn="ctr" defTabSz="2000250">
                <a:lnSpc>
                  <a:spcPct val="90000"/>
                </a:lnSpc>
                <a:spcBef>
                  <a:spcPts val="1800"/>
                </a:spcBef>
                <a:defRPr sz="4500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pPr/>
              <a:r>
                <a:t> </a:t>
              </a:r>
            </a:p>
          </p:txBody>
        </p:sp>
        <p:sp>
          <p:nvSpPr>
            <p:cNvPr id="246" name="形状"/>
            <p:cNvSpPr/>
            <p:nvPr/>
          </p:nvSpPr>
          <p:spPr>
            <a:xfrm>
              <a:off x="2224695" y="1201731"/>
              <a:ext cx="1243555" cy="104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10800" y="0"/>
                  </a:lnTo>
                  <a:lnTo>
                    <a:pt x="21600" y="10800"/>
                  </a:lnTo>
                  <a:lnTo>
                    <a:pt x="16200" y="10800"/>
                  </a:lnTo>
                  <a:lnTo>
                    <a:pt x="16200" y="21600"/>
                  </a:lnTo>
                  <a:lnTo>
                    <a:pt x="5400" y="21600"/>
                  </a:lnTo>
                  <a:lnTo>
                    <a:pt x="5400" y="10800"/>
                  </a:lnTo>
                  <a:close/>
                </a:path>
              </a:pathLst>
            </a:custGeom>
            <a:solidFill>
              <a:srgbClr val="E6B91E"/>
            </a:solidFill>
            <a:ln w="19050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247" name="文本"/>
            <p:cNvSpPr txBox="1"/>
            <p:nvPr/>
          </p:nvSpPr>
          <p:spPr>
            <a:xfrm>
              <a:off x="2082531" y="1344673"/>
              <a:ext cx="1519199" cy="13004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20040" tIns="320040" rIns="320040" bIns="320040" numCol="1" anchor="ctr">
              <a:spAutoFit/>
            </a:bodyPr>
            <a:lstStyle>
              <a:lvl1pPr algn="ctr" defTabSz="2000250">
                <a:lnSpc>
                  <a:spcPct val="90000"/>
                </a:lnSpc>
                <a:spcBef>
                  <a:spcPts val="1800"/>
                </a:spcBef>
                <a:defRPr sz="4500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pPr/>
              <a:r>
                <a:t> </a:t>
              </a:r>
            </a:p>
          </p:txBody>
        </p:sp>
      </p:grpSp>
      <p:pic>
        <p:nvPicPr>
          <p:cNvPr id="249" name="图片 13" descr="图片 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1130300"/>
          </a:xfrm>
          <a:prstGeom prst="rect">
            <a:avLst/>
          </a:prstGeom>
          <a:ln w="12700">
            <a:miter lim="400000"/>
          </a:ln>
        </p:spPr>
      </p:pic>
      <p:sp>
        <p:nvSpPr>
          <p:cNvPr id="250" name="标题 1"/>
          <p:cNvSpPr txBox="1"/>
          <p:nvPr/>
        </p:nvSpPr>
        <p:spPr>
          <a:xfrm>
            <a:off x="787268" y="332726"/>
            <a:ext cx="5003936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90000"/>
              </a:lnSpc>
              <a:defRPr b="1" sz="3600">
                <a:solidFill>
                  <a:srgbClr val="FFFFFF"/>
                </a:solidFill>
              </a:defRPr>
            </a:lvl1pPr>
          </a:lstStyle>
          <a:p>
            <a:pPr/>
            <a:r>
              <a:t>一、内容概述</a:t>
            </a:r>
          </a:p>
        </p:txBody>
      </p:sp>
      <p:sp>
        <p:nvSpPr>
          <p:cNvPr id="251" name="家长的心态：…"/>
          <p:cNvSpPr txBox="1"/>
          <p:nvPr/>
        </p:nvSpPr>
        <p:spPr>
          <a:xfrm>
            <a:off x="470203" y="1130361"/>
            <a:ext cx="8824505" cy="4853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sz="2800">
                <a:solidFill>
                  <a:srgbClr val="1638E0"/>
                </a:solidFill>
                <a:latin typeface="Cambria Math"/>
                <a:ea typeface="Cambria Math"/>
                <a:cs typeface="Cambria Math"/>
                <a:sym typeface="Cambria Math"/>
              </a:defRPr>
            </a:pPr>
          </a:p>
          <a:p>
            <a:pPr algn="just">
              <a:defRPr sz="2800">
                <a:solidFill>
                  <a:srgbClr val="1638E0"/>
                </a:solidFill>
                <a:latin typeface="Cambria Math"/>
                <a:ea typeface="Cambria Math"/>
                <a:cs typeface="Cambria Math"/>
                <a:sym typeface="Cambria Math"/>
              </a:defRPr>
            </a:pPr>
            <a:r>
              <a:t> </a:t>
            </a:r>
            <a:r>
              <a:rPr sz="3600">
                <a:solidFill>
                  <a:srgbClr val="002B85"/>
                </a:solidFill>
                <a:latin typeface="黑体"/>
                <a:ea typeface="黑体"/>
                <a:cs typeface="黑体"/>
                <a:sym typeface="黑体"/>
              </a:rPr>
              <a:t>家长的心态：</a:t>
            </a:r>
            <a:endParaRPr sz="3600">
              <a:solidFill>
                <a:srgbClr val="002B85"/>
              </a:solidFill>
            </a:endParaRPr>
          </a:p>
          <a:p>
            <a:pPr algn="just">
              <a:defRPr sz="3600">
                <a:solidFill>
                  <a:srgbClr val="002B85"/>
                </a:solidFill>
                <a:latin typeface="Cambria Math"/>
                <a:ea typeface="Cambria Math"/>
                <a:cs typeface="Cambria Math"/>
                <a:sym typeface="Cambria Math"/>
              </a:defRPr>
            </a:pPr>
          </a:p>
          <a:p>
            <a:pPr algn="just">
              <a:defRPr sz="32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  <a:r>
              <a:t>1、只关注自己的孩子</a:t>
            </a:r>
          </a:p>
          <a:p>
            <a:pPr algn="just">
              <a:defRPr sz="32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  <a:r>
              <a:t>2、对老师关于自己孩子评价感受比较复杂</a:t>
            </a:r>
          </a:p>
          <a:p>
            <a:pPr algn="just">
              <a:defRPr sz="32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  <a:r>
              <a:t>3、只说问题，可能无法达到改变的效果</a:t>
            </a:r>
          </a:p>
          <a:p>
            <a:pPr algn="just">
              <a:defRPr sz="32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  <a:r>
              <a:t>4、敷衍的赞美可能也无效</a:t>
            </a:r>
          </a:p>
          <a:p>
            <a:pPr algn="just">
              <a:defRPr sz="2800">
                <a:solidFill>
                  <a:srgbClr val="0000A5"/>
                </a:solidFill>
                <a:latin typeface="Cambria Math"/>
                <a:ea typeface="Cambria Math"/>
                <a:cs typeface="Cambria Math"/>
                <a:sym typeface="Cambria Math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" name="图片 2" descr="图片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536700"/>
            <a:ext cx="1054100" cy="3784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4" name="图片 8" descr="图片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98992" y="1377696"/>
            <a:ext cx="3493009" cy="5480304"/>
          </a:xfrm>
          <a:prstGeom prst="rect">
            <a:avLst/>
          </a:prstGeom>
          <a:ln w="12700">
            <a:miter lim="400000"/>
          </a:ln>
        </p:spPr>
      </p:pic>
      <p:sp>
        <p:nvSpPr>
          <p:cNvPr id="255" name="文本框 4"/>
          <p:cNvSpPr txBox="1"/>
          <p:nvPr/>
        </p:nvSpPr>
        <p:spPr>
          <a:xfrm>
            <a:off x="3158355" y="2551928"/>
            <a:ext cx="6466709" cy="167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50000"/>
              </a:lnSpc>
              <a:defRPr b="1" sz="3600">
                <a:solidFill>
                  <a:srgbClr val="064A91"/>
                </a:solidFill>
              </a:defRPr>
            </a:pPr>
            <a:r>
              <a:t>一、内容概述</a:t>
            </a:r>
            <a:endParaRPr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defRPr b="1" sz="3600">
                <a:solidFill>
                  <a:srgbClr val="0073C5"/>
                </a:solidFill>
              </a:defRPr>
            </a:pPr>
            <a:r>
              <a:t>二、学习内容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" name="图片 13" descr="图片 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1130300"/>
          </a:xfrm>
          <a:prstGeom prst="rect">
            <a:avLst/>
          </a:prstGeom>
          <a:ln w="12700">
            <a:miter lim="400000"/>
          </a:ln>
        </p:spPr>
      </p:pic>
      <p:sp>
        <p:nvSpPr>
          <p:cNvPr id="258" name="标题 1"/>
          <p:cNvSpPr txBox="1"/>
          <p:nvPr/>
        </p:nvSpPr>
        <p:spPr>
          <a:xfrm>
            <a:off x="1019043" y="318756"/>
            <a:ext cx="5003936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90000"/>
              </a:lnSpc>
              <a:defRPr b="1" sz="3600">
                <a:solidFill>
                  <a:srgbClr val="FFFFFF"/>
                </a:solidFill>
              </a:defRPr>
            </a:lvl1pPr>
          </a:lstStyle>
          <a:p>
            <a:pPr/>
            <a:r>
              <a:t>二、学习内容</a:t>
            </a:r>
          </a:p>
        </p:txBody>
      </p:sp>
      <p:sp>
        <p:nvSpPr>
          <p:cNvPr id="259" name="五步改善与家长的沟通"/>
          <p:cNvSpPr txBox="1"/>
          <p:nvPr/>
        </p:nvSpPr>
        <p:spPr>
          <a:xfrm>
            <a:off x="771794" y="1824990"/>
            <a:ext cx="6754365" cy="56299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defTabSz="457200">
              <a:defRPr b="1" sz="3800">
                <a:solidFill>
                  <a:srgbClr val="2E509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（一）与家长沟通的2:1:1原则 </a:t>
            </a:r>
          </a:p>
          <a:p>
            <a:pPr defTabSz="457200">
              <a:defRPr b="1" sz="3800">
                <a:solidFill>
                  <a:srgbClr val="2E509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defTabSz="457200">
              <a:defRPr b="1" sz="3800">
                <a:solidFill>
                  <a:srgbClr val="2E509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（二）班级微信群的使用规则</a:t>
            </a:r>
          </a:p>
          <a:p>
            <a:pPr defTabSz="457200">
              <a:defRPr b="1" sz="3800">
                <a:solidFill>
                  <a:srgbClr val="2E509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defTabSz="457200">
              <a:defRPr b="1" sz="3800">
                <a:solidFill>
                  <a:srgbClr val="2E509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（三）设立“特别时间”</a:t>
            </a:r>
          </a:p>
          <a:p>
            <a:pPr defTabSz="457200">
              <a:defRPr b="1" sz="3800">
                <a:solidFill>
                  <a:srgbClr val="2E509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defTabSz="457200">
              <a:defRPr b="1" sz="3800">
                <a:solidFill>
                  <a:srgbClr val="2E509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defTabSz="457200">
              <a:defRPr b="1" sz="3800">
                <a:solidFill>
                  <a:srgbClr val="2E509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defTabSz="457200">
              <a:defRPr b="1" sz="3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图片 1" descr="图片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954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62" name="五步改善与家长的沟通"/>
          <p:cNvSpPr txBox="1"/>
          <p:nvPr/>
        </p:nvSpPr>
        <p:spPr>
          <a:xfrm>
            <a:off x="2675525" y="2791461"/>
            <a:ext cx="6454707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457200">
              <a:defRPr b="1" sz="3600">
                <a:solidFill>
                  <a:srgbClr val="2E509B"/>
                </a:solidFill>
                <a:latin typeface="等线"/>
                <a:ea typeface="等线"/>
                <a:cs typeface="等线"/>
                <a:sym typeface="等线"/>
              </a:defRPr>
            </a:lvl1pPr>
          </a:lstStyle>
          <a:p>
            <a:pPr/>
            <a:r>
              <a:t>（一）与家长沟通的2:1:1原则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矩形 100"/>
          <p:cNvSpPr/>
          <p:nvPr/>
        </p:nvSpPr>
        <p:spPr>
          <a:xfrm>
            <a:off x="-805368" y="3765441"/>
            <a:ext cx="622491" cy="1112071"/>
          </a:xfrm>
          <a:prstGeom prst="rect">
            <a:avLst/>
          </a:prstGeom>
          <a:solidFill>
            <a:srgbClr val="12B19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sp>
        <p:nvSpPr>
          <p:cNvPr id="265" name="矩形 101"/>
          <p:cNvSpPr/>
          <p:nvPr/>
        </p:nvSpPr>
        <p:spPr>
          <a:xfrm>
            <a:off x="-805368" y="4877503"/>
            <a:ext cx="622491" cy="1112071"/>
          </a:xfrm>
          <a:prstGeom prst="rect">
            <a:avLst/>
          </a:prstGeom>
          <a:solidFill>
            <a:srgbClr val="288DBB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sp>
        <p:nvSpPr>
          <p:cNvPr id="266" name="矩形 102"/>
          <p:cNvSpPr/>
          <p:nvPr/>
        </p:nvSpPr>
        <p:spPr>
          <a:xfrm>
            <a:off x="-805368" y="2698237"/>
            <a:ext cx="622491" cy="1112071"/>
          </a:xfrm>
          <a:prstGeom prst="rect">
            <a:avLst/>
          </a:prstGeom>
          <a:solidFill>
            <a:srgbClr val="E04548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sp>
        <p:nvSpPr>
          <p:cNvPr id="267" name="矩形 103"/>
          <p:cNvSpPr/>
          <p:nvPr/>
        </p:nvSpPr>
        <p:spPr>
          <a:xfrm>
            <a:off x="-805368" y="1753354"/>
            <a:ext cx="622491" cy="1112069"/>
          </a:xfrm>
          <a:prstGeom prst="rect">
            <a:avLst/>
          </a:prstGeom>
          <a:solidFill>
            <a:srgbClr val="FDB52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pPr>
          </a:p>
        </p:txBody>
      </p:sp>
      <p:pic>
        <p:nvPicPr>
          <p:cNvPr id="268" name="图片 7" descr="图片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1130300"/>
          </a:xfrm>
          <a:prstGeom prst="rect">
            <a:avLst/>
          </a:prstGeom>
          <a:ln w="12700">
            <a:miter lim="400000"/>
          </a:ln>
        </p:spPr>
      </p:pic>
      <p:sp>
        <p:nvSpPr>
          <p:cNvPr id="269" name="转换跑道"/>
          <p:cNvSpPr txBox="1"/>
          <p:nvPr/>
        </p:nvSpPr>
        <p:spPr>
          <a:xfrm>
            <a:off x="899510" y="243205"/>
            <a:ext cx="645470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 defTabSz="457200">
              <a:defRPr b="1" sz="3600">
                <a:solidFill>
                  <a:srgbClr val="FFFFFF"/>
                </a:solidFill>
                <a:latin typeface="等线"/>
                <a:ea typeface="等线"/>
                <a:cs typeface="等线"/>
                <a:sym typeface="等线"/>
              </a:defRPr>
            </a:lvl1pPr>
          </a:lstStyle>
          <a:p>
            <a:pPr/>
            <a:r>
              <a:t>（一）与家长沟通的2:1:1原则  </a:t>
            </a:r>
          </a:p>
        </p:txBody>
      </p:sp>
      <p:sp>
        <p:nvSpPr>
          <p:cNvPr id="270" name="文本框 1"/>
          <p:cNvSpPr txBox="1"/>
          <p:nvPr/>
        </p:nvSpPr>
        <p:spPr>
          <a:xfrm>
            <a:off x="1556384" y="1702435"/>
            <a:ext cx="4133217" cy="2987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sz="3600">
                <a:solidFill>
                  <a:srgbClr val="002B85"/>
                </a:solidFill>
                <a:latin typeface="黑体"/>
                <a:ea typeface="黑体"/>
                <a:cs typeface="黑体"/>
                <a:sym typeface="黑体"/>
              </a:defRPr>
            </a:pPr>
            <a:r>
              <a:t>沟通的目的：</a:t>
            </a:r>
          </a:p>
          <a:p>
            <a:pPr algn="just">
              <a:defRPr b="1" sz="36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  <a:endParaRPr>
              <a:latin typeface="黑体"/>
              <a:ea typeface="黑体"/>
              <a:cs typeface="黑体"/>
              <a:sym typeface="黑体"/>
            </a:endParaRPr>
          </a:p>
          <a:p>
            <a:pPr marL="320842" indent="-320842" algn="just">
              <a:buSzPct val="100000"/>
              <a:buChar char="•"/>
              <a:defRPr sz="32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  <a:r>
              <a:t>建立正向的关系</a:t>
            </a:r>
          </a:p>
          <a:p>
            <a:pPr marL="320842" indent="-320842" algn="just">
              <a:buSzPct val="100000"/>
              <a:buChar char="•"/>
              <a:defRPr sz="32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  <a:r>
              <a:t>提出具体的期待</a:t>
            </a:r>
          </a:p>
          <a:p>
            <a:pPr marL="320842" indent="-320842" algn="just">
              <a:buSzPct val="100000"/>
              <a:buChar char="•"/>
              <a:defRPr sz="3200">
                <a:solidFill>
                  <a:srgbClr val="002B85"/>
                </a:solidFill>
                <a:latin typeface="楷体"/>
                <a:ea typeface="楷体"/>
                <a:cs typeface="楷体"/>
                <a:sym typeface="楷体"/>
              </a:defRPr>
            </a:pPr>
            <a:r>
              <a:t>指导家长实际改变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主题">
  <a:themeElements>
    <a:clrScheme name="Office 主题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主题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DengXian"/>
            <a:ea typeface="DengXian"/>
            <a:cs typeface="DengXian"/>
            <a:sym typeface="DengXi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DengXian"/>
            <a:ea typeface="DengXian"/>
            <a:cs typeface="DengXian"/>
            <a:sym typeface="DengXi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主题">
  <a:themeElements>
    <a:clrScheme name="Office 主题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主题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DengXian"/>
            <a:ea typeface="DengXian"/>
            <a:cs typeface="DengXian"/>
            <a:sym typeface="DengXi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DengXian"/>
            <a:ea typeface="DengXian"/>
            <a:cs typeface="DengXian"/>
            <a:sym typeface="DengXi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